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7"/>
  </p:notesMasterIdLst>
  <p:sldIdLst>
    <p:sldId id="256" r:id="rId2"/>
    <p:sldId id="295" r:id="rId3"/>
    <p:sldId id="257" r:id="rId4"/>
    <p:sldId id="258" r:id="rId5"/>
    <p:sldId id="287" r:id="rId6"/>
    <p:sldId id="259" r:id="rId7"/>
    <p:sldId id="302" r:id="rId8"/>
    <p:sldId id="262" r:id="rId9"/>
    <p:sldId id="261" r:id="rId10"/>
    <p:sldId id="263" r:id="rId11"/>
    <p:sldId id="264" r:id="rId12"/>
    <p:sldId id="265" r:id="rId13"/>
    <p:sldId id="268" r:id="rId14"/>
    <p:sldId id="270" r:id="rId15"/>
    <p:sldId id="269" r:id="rId16"/>
    <p:sldId id="271" r:id="rId17"/>
    <p:sldId id="294" r:id="rId18"/>
    <p:sldId id="266" r:id="rId19"/>
    <p:sldId id="267" r:id="rId20"/>
    <p:sldId id="272" r:id="rId21"/>
    <p:sldId id="273" r:id="rId22"/>
    <p:sldId id="274" r:id="rId23"/>
    <p:sldId id="275" r:id="rId24"/>
    <p:sldId id="276" r:id="rId25"/>
    <p:sldId id="301" r:id="rId26"/>
    <p:sldId id="277" r:id="rId27"/>
    <p:sldId id="286" r:id="rId28"/>
    <p:sldId id="278" r:id="rId29"/>
    <p:sldId id="279" r:id="rId30"/>
    <p:sldId id="280" r:id="rId31"/>
    <p:sldId id="281" r:id="rId32"/>
    <p:sldId id="282" r:id="rId33"/>
    <p:sldId id="283" r:id="rId34"/>
    <p:sldId id="296" r:id="rId35"/>
    <p:sldId id="284" r:id="rId36"/>
    <p:sldId id="297" r:id="rId37"/>
    <p:sldId id="288" r:id="rId38"/>
    <p:sldId id="298" r:id="rId39"/>
    <p:sldId id="299" r:id="rId40"/>
    <p:sldId id="285" r:id="rId41"/>
    <p:sldId id="290" r:id="rId42"/>
    <p:sldId id="291" r:id="rId43"/>
    <p:sldId id="292" r:id="rId44"/>
    <p:sldId id="300" r:id="rId45"/>
    <p:sldId id="293"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A24841-76BF-4CE5-AD6D-DF14738D02D0}" type="doc">
      <dgm:prSet loTypeId="urn:microsoft.com/office/officeart/2005/8/layout/hProcess3" loCatId="process" qsTypeId="urn:microsoft.com/office/officeart/2005/8/quickstyle/simple1" qsCatId="simple" csTypeId="urn:microsoft.com/office/officeart/2005/8/colors/accent1_2" csCatId="accent1" phldr="1"/>
      <dgm:spPr/>
    </dgm:pt>
    <dgm:pt modelId="{42B9B4F4-609D-4A64-A19A-CE1B650DF946}">
      <dgm:prSet phldrT="[Text]" custT="1"/>
      <dgm:spPr/>
      <dgm:t>
        <a:bodyPr/>
        <a:lstStyle/>
        <a:p>
          <a:r>
            <a:rPr lang="el-GR" sz="3200" b="1" dirty="0" smtClean="0">
              <a:solidFill>
                <a:schemeClr val="bg1"/>
              </a:solidFill>
            </a:rPr>
            <a:t>άρα</a:t>
          </a:r>
          <a:endParaRPr lang="en-GB" sz="3200" b="1" dirty="0">
            <a:solidFill>
              <a:schemeClr val="bg1"/>
            </a:solidFill>
          </a:endParaRPr>
        </a:p>
      </dgm:t>
    </dgm:pt>
    <dgm:pt modelId="{818C477C-C0F3-4076-BB29-E1E25EE35594}" type="parTrans" cxnId="{44E0704B-0CEE-47CE-918F-25BA8B83E948}">
      <dgm:prSet/>
      <dgm:spPr/>
      <dgm:t>
        <a:bodyPr/>
        <a:lstStyle/>
        <a:p>
          <a:endParaRPr lang="en-GB"/>
        </a:p>
      </dgm:t>
    </dgm:pt>
    <dgm:pt modelId="{0589B62B-F1C6-4570-88E2-54D8D99303F9}" type="sibTrans" cxnId="{44E0704B-0CEE-47CE-918F-25BA8B83E948}">
      <dgm:prSet/>
      <dgm:spPr/>
      <dgm:t>
        <a:bodyPr/>
        <a:lstStyle/>
        <a:p>
          <a:endParaRPr lang="en-GB"/>
        </a:p>
      </dgm:t>
    </dgm:pt>
    <dgm:pt modelId="{071A45DC-3CE1-425E-96B8-3FB4A3C970EC}" type="pres">
      <dgm:prSet presAssocID="{08A24841-76BF-4CE5-AD6D-DF14738D02D0}" presName="Name0" presStyleCnt="0">
        <dgm:presLayoutVars>
          <dgm:dir/>
          <dgm:animLvl val="lvl"/>
          <dgm:resizeHandles val="exact"/>
        </dgm:presLayoutVars>
      </dgm:prSet>
      <dgm:spPr/>
    </dgm:pt>
    <dgm:pt modelId="{DAADC724-7581-4567-9A09-1161D2577715}" type="pres">
      <dgm:prSet presAssocID="{08A24841-76BF-4CE5-AD6D-DF14738D02D0}" presName="dummy" presStyleCnt="0"/>
      <dgm:spPr/>
    </dgm:pt>
    <dgm:pt modelId="{6823D6CF-81AF-4D67-B010-474A1B70E64B}" type="pres">
      <dgm:prSet presAssocID="{08A24841-76BF-4CE5-AD6D-DF14738D02D0}" presName="linH" presStyleCnt="0"/>
      <dgm:spPr/>
    </dgm:pt>
    <dgm:pt modelId="{9361D62D-CCA9-4194-A966-CCAB54859979}" type="pres">
      <dgm:prSet presAssocID="{08A24841-76BF-4CE5-AD6D-DF14738D02D0}" presName="padding1" presStyleCnt="0"/>
      <dgm:spPr/>
    </dgm:pt>
    <dgm:pt modelId="{2712E4CD-7D68-4D75-A30C-DAD8F7BC708C}" type="pres">
      <dgm:prSet presAssocID="{42B9B4F4-609D-4A64-A19A-CE1B650DF946}" presName="linV" presStyleCnt="0"/>
      <dgm:spPr/>
    </dgm:pt>
    <dgm:pt modelId="{B6B23AF5-B8BB-4069-B637-E6533CADF095}" type="pres">
      <dgm:prSet presAssocID="{42B9B4F4-609D-4A64-A19A-CE1B650DF946}" presName="spVertical1" presStyleCnt="0"/>
      <dgm:spPr/>
    </dgm:pt>
    <dgm:pt modelId="{0865B0DD-10E5-4058-8811-506E92A58435}" type="pres">
      <dgm:prSet presAssocID="{42B9B4F4-609D-4A64-A19A-CE1B650DF946}" presName="parTx" presStyleLbl="revTx" presStyleIdx="0" presStyleCnt="1" custScaleX="80212" custScaleY="121431" custLinFactNeighborX="1304" custLinFactNeighborY="-14948">
        <dgm:presLayoutVars>
          <dgm:chMax val="0"/>
          <dgm:chPref val="0"/>
          <dgm:bulletEnabled val="1"/>
        </dgm:presLayoutVars>
      </dgm:prSet>
      <dgm:spPr/>
      <dgm:t>
        <a:bodyPr/>
        <a:lstStyle/>
        <a:p>
          <a:endParaRPr lang="en-GB"/>
        </a:p>
      </dgm:t>
    </dgm:pt>
    <dgm:pt modelId="{920959C1-7049-4A1F-9C6E-87A6BC9BB0AE}" type="pres">
      <dgm:prSet presAssocID="{42B9B4F4-609D-4A64-A19A-CE1B650DF946}" presName="spVertical2" presStyleCnt="0"/>
      <dgm:spPr/>
    </dgm:pt>
    <dgm:pt modelId="{2B75977E-F496-4FCA-A40D-2B63F8A076F8}" type="pres">
      <dgm:prSet presAssocID="{42B9B4F4-609D-4A64-A19A-CE1B650DF946}" presName="spVertical3" presStyleCnt="0"/>
      <dgm:spPr/>
    </dgm:pt>
    <dgm:pt modelId="{5C63B2D9-1110-4A73-B7F4-D6BE4AEC523F}" type="pres">
      <dgm:prSet presAssocID="{08A24841-76BF-4CE5-AD6D-DF14738D02D0}" presName="padding2" presStyleCnt="0"/>
      <dgm:spPr/>
    </dgm:pt>
    <dgm:pt modelId="{DF14B971-8B27-40C2-92D7-FC6943EFF232}" type="pres">
      <dgm:prSet presAssocID="{08A24841-76BF-4CE5-AD6D-DF14738D02D0}" presName="negArrow" presStyleCnt="0"/>
      <dgm:spPr/>
    </dgm:pt>
    <dgm:pt modelId="{6A40C68E-C4C4-4491-BFE2-886CC1338BCA}" type="pres">
      <dgm:prSet presAssocID="{08A24841-76BF-4CE5-AD6D-DF14738D02D0}" presName="backgroundArrow" presStyleLbl="node1" presStyleIdx="0" presStyleCnt="1" custLinFactNeighborX="17241" custLinFactNeighborY="-1467"/>
      <dgm:spPr/>
    </dgm:pt>
  </dgm:ptLst>
  <dgm:cxnLst>
    <dgm:cxn modelId="{24796EE8-A630-41A9-9076-CD39E7FADE53}" type="presOf" srcId="{08A24841-76BF-4CE5-AD6D-DF14738D02D0}" destId="{071A45DC-3CE1-425E-96B8-3FB4A3C970EC}" srcOrd="0" destOrd="0" presId="urn:microsoft.com/office/officeart/2005/8/layout/hProcess3"/>
    <dgm:cxn modelId="{744D8975-BE0C-40BF-8C1B-2178EB0528D0}" type="presOf" srcId="{42B9B4F4-609D-4A64-A19A-CE1B650DF946}" destId="{0865B0DD-10E5-4058-8811-506E92A58435}" srcOrd="0" destOrd="0" presId="urn:microsoft.com/office/officeart/2005/8/layout/hProcess3"/>
    <dgm:cxn modelId="{44E0704B-0CEE-47CE-918F-25BA8B83E948}" srcId="{08A24841-76BF-4CE5-AD6D-DF14738D02D0}" destId="{42B9B4F4-609D-4A64-A19A-CE1B650DF946}" srcOrd="0" destOrd="0" parTransId="{818C477C-C0F3-4076-BB29-E1E25EE35594}" sibTransId="{0589B62B-F1C6-4570-88E2-54D8D99303F9}"/>
    <dgm:cxn modelId="{0A001CCB-730C-482B-8A68-97AEEF42DA6D}" type="presParOf" srcId="{071A45DC-3CE1-425E-96B8-3FB4A3C970EC}" destId="{DAADC724-7581-4567-9A09-1161D2577715}" srcOrd="0" destOrd="0" presId="urn:microsoft.com/office/officeart/2005/8/layout/hProcess3"/>
    <dgm:cxn modelId="{D0C13486-89D6-4CEF-840A-EB8564E69D3C}" type="presParOf" srcId="{071A45DC-3CE1-425E-96B8-3FB4A3C970EC}" destId="{6823D6CF-81AF-4D67-B010-474A1B70E64B}" srcOrd="1" destOrd="0" presId="urn:microsoft.com/office/officeart/2005/8/layout/hProcess3"/>
    <dgm:cxn modelId="{31FDB0B3-FE61-423B-9750-040F6B1EDCA6}" type="presParOf" srcId="{6823D6CF-81AF-4D67-B010-474A1B70E64B}" destId="{9361D62D-CCA9-4194-A966-CCAB54859979}" srcOrd="0" destOrd="0" presId="urn:microsoft.com/office/officeart/2005/8/layout/hProcess3"/>
    <dgm:cxn modelId="{F674F2A1-31B0-49FB-A39F-974FBAE6CDF1}" type="presParOf" srcId="{6823D6CF-81AF-4D67-B010-474A1B70E64B}" destId="{2712E4CD-7D68-4D75-A30C-DAD8F7BC708C}" srcOrd="1" destOrd="0" presId="urn:microsoft.com/office/officeart/2005/8/layout/hProcess3"/>
    <dgm:cxn modelId="{0719702F-7B0E-4CA6-B332-084F7BA0C043}" type="presParOf" srcId="{2712E4CD-7D68-4D75-A30C-DAD8F7BC708C}" destId="{B6B23AF5-B8BB-4069-B637-E6533CADF095}" srcOrd="0" destOrd="0" presId="urn:microsoft.com/office/officeart/2005/8/layout/hProcess3"/>
    <dgm:cxn modelId="{EB014D1C-AFC8-4A19-ABD1-178269A21276}" type="presParOf" srcId="{2712E4CD-7D68-4D75-A30C-DAD8F7BC708C}" destId="{0865B0DD-10E5-4058-8811-506E92A58435}" srcOrd="1" destOrd="0" presId="urn:microsoft.com/office/officeart/2005/8/layout/hProcess3"/>
    <dgm:cxn modelId="{616C4406-496A-4C5B-BE4F-6628EE003936}" type="presParOf" srcId="{2712E4CD-7D68-4D75-A30C-DAD8F7BC708C}" destId="{920959C1-7049-4A1F-9C6E-87A6BC9BB0AE}" srcOrd="2" destOrd="0" presId="urn:microsoft.com/office/officeart/2005/8/layout/hProcess3"/>
    <dgm:cxn modelId="{700D7292-3463-4A03-BC36-88FE76DFE549}" type="presParOf" srcId="{2712E4CD-7D68-4D75-A30C-DAD8F7BC708C}" destId="{2B75977E-F496-4FCA-A40D-2B63F8A076F8}" srcOrd="3" destOrd="0" presId="urn:microsoft.com/office/officeart/2005/8/layout/hProcess3"/>
    <dgm:cxn modelId="{5E087EAB-F7EB-40F2-BF91-4A6AF72330D8}" type="presParOf" srcId="{6823D6CF-81AF-4D67-B010-474A1B70E64B}" destId="{5C63B2D9-1110-4A73-B7F4-D6BE4AEC523F}" srcOrd="2" destOrd="0" presId="urn:microsoft.com/office/officeart/2005/8/layout/hProcess3"/>
    <dgm:cxn modelId="{BF200B6C-087A-4AD3-B94E-E38EB14264DE}" type="presParOf" srcId="{6823D6CF-81AF-4D67-B010-474A1B70E64B}" destId="{DF14B971-8B27-40C2-92D7-FC6943EFF232}" srcOrd="3" destOrd="0" presId="urn:microsoft.com/office/officeart/2005/8/layout/hProcess3"/>
    <dgm:cxn modelId="{DE9650B1-8BA5-4E88-ABE5-5B44E006F9A5}" type="presParOf" srcId="{6823D6CF-81AF-4D67-B010-474A1B70E64B}" destId="{6A40C68E-C4C4-4491-BFE2-886CC1338BCA}" srcOrd="4" destOrd="0" presId="urn:microsoft.com/office/officeart/2005/8/layout/h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DA29FE-77FA-4870-B8DF-7A048C1BF533}" type="doc">
      <dgm:prSet loTypeId="urn:microsoft.com/office/officeart/2005/8/layout/vList5" loCatId="list" qsTypeId="urn:microsoft.com/office/officeart/2005/8/quickstyle/simple1" qsCatId="simple" csTypeId="urn:microsoft.com/office/officeart/2005/8/colors/accent1_1" csCatId="accent1" phldr="1"/>
      <dgm:spPr/>
      <dgm:t>
        <a:bodyPr/>
        <a:lstStyle/>
        <a:p>
          <a:endParaRPr lang="en-GB"/>
        </a:p>
      </dgm:t>
    </dgm:pt>
    <dgm:pt modelId="{B230C2A3-E0AF-4DDD-939E-BFF7A745CDC1}">
      <dgm:prSet/>
      <dgm:spPr/>
      <dgm:t>
        <a:bodyPr/>
        <a:lstStyle/>
        <a:p>
          <a:pPr algn="l" rtl="0"/>
          <a:r>
            <a:rPr lang="el-GR" baseline="0" dirty="0" smtClean="0"/>
            <a:t>Μια μελέτη βρήκε ομοφυλόφιλους άντρες που είχαν </a:t>
          </a:r>
          <a:r>
            <a:rPr lang="el-GR" b="1" baseline="0" dirty="0" smtClean="0"/>
            <a:t>περισσότερους ομοφυλόφιλους </a:t>
          </a:r>
          <a:r>
            <a:rPr lang="el-GR" baseline="0" dirty="0" smtClean="0"/>
            <a:t>θείους και ξαδέλφια </a:t>
          </a:r>
          <a:r>
            <a:rPr lang="el-GR" b="1" baseline="0" dirty="0" smtClean="0"/>
            <a:t>στη μητρική πλευρά </a:t>
          </a:r>
          <a:r>
            <a:rPr lang="el-GR" baseline="0" dirty="0" smtClean="0"/>
            <a:t>από ότι στην πατρική πλευρά της οικογένειάς τους (δηλ. Μετάδοση της μητέρας, </a:t>
          </a:r>
          <a:r>
            <a:rPr lang="en-GB" baseline="0" dirty="0" err="1" smtClean="0"/>
            <a:t>Hamer</a:t>
          </a:r>
          <a:r>
            <a:rPr lang="en-GB" baseline="0" dirty="0" smtClean="0"/>
            <a:t> et al</a:t>
          </a:r>
          <a:r>
            <a:rPr lang="el-GR" baseline="0" dirty="0" smtClean="0"/>
            <a:t>., 1993 </a:t>
          </a:r>
          <a:endParaRPr lang="el-GR" baseline="0" dirty="0"/>
        </a:p>
      </dgm:t>
    </dgm:pt>
    <dgm:pt modelId="{CC9C8F38-3383-4907-AAB9-390F7FB6D6DB}" type="parTrans" cxnId="{E8EEAB20-0F54-4DDF-B2F8-D844E695A194}">
      <dgm:prSet/>
      <dgm:spPr/>
      <dgm:t>
        <a:bodyPr/>
        <a:lstStyle/>
        <a:p>
          <a:endParaRPr lang="en-GB"/>
        </a:p>
      </dgm:t>
    </dgm:pt>
    <dgm:pt modelId="{58BADE6D-B83A-4BBE-9827-61A91AC90710}" type="sibTrans" cxnId="{E8EEAB20-0F54-4DDF-B2F8-D844E695A194}">
      <dgm:prSet/>
      <dgm:spPr/>
      <dgm:t>
        <a:bodyPr/>
        <a:lstStyle/>
        <a:p>
          <a:endParaRPr lang="en-GB"/>
        </a:p>
      </dgm:t>
    </dgm:pt>
    <dgm:pt modelId="{B82B3793-0335-4250-B263-575E5F9F1B50}">
      <dgm:prSet/>
      <dgm:spPr/>
      <dgm:t>
        <a:bodyPr/>
        <a:lstStyle/>
        <a:p>
          <a:pPr algn="l" rtl="0"/>
          <a:r>
            <a:rPr lang="el-GR" baseline="0" dirty="0" smtClean="0"/>
            <a:t>Μία </a:t>
          </a:r>
          <a:r>
            <a:rPr lang="el-GR" b="1" baseline="0" dirty="0" smtClean="0"/>
            <a:t>μετέπειτα μελέτη αναπαρήγαγε τα ευρήματα </a:t>
          </a:r>
          <a:r>
            <a:rPr lang="el-GR" baseline="0" dirty="0" smtClean="0"/>
            <a:t>της μετάδοσης από την μητέρας (</a:t>
          </a:r>
          <a:r>
            <a:rPr lang="en-GB" baseline="0" dirty="0" smtClean="0"/>
            <a:t>Rice et al</a:t>
          </a:r>
          <a:r>
            <a:rPr lang="el-GR" baseline="0" dirty="0" smtClean="0"/>
            <a:t>., 1999), </a:t>
          </a:r>
          <a:endParaRPr lang="el-GR" baseline="0" dirty="0"/>
        </a:p>
      </dgm:t>
    </dgm:pt>
    <dgm:pt modelId="{E414AF39-B654-4EEB-8F26-BCE872EB728A}" type="parTrans" cxnId="{2CCE0C55-95AF-44D0-A70B-311440864474}">
      <dgm:prSet/>
      <dgm:spPr/>
      <dgm:t>
        <a:bodyPr/>
        <a:lstStyle/>
        <a:p>
          <a:endParaRPr lang="en-GB"/>
        </a:p>
      </dgm:t>
    </dgm:pt>
    <dgm:pt modelId="{554AE924-5704-4EC8-91E4-30E13F1A27E6}" type="sibTrans" cxnId="{2CCE0C55-95AF-44D0-A70B-311440864474}">
      <dgm:prSet/>
      <dgm:spPr/>
      <dgm:t>
        <a:bodyPr/>
        <a:lstStyle/>
        <a:p>
          <a:endParaRPr lang="en-GB"/>
        </a:p>
      </dgm:t>
    </dgm:pt>
    <dgm:pt modelId="{8C110B6B-E335-40E8-BDD4-CC3647BB81D0}">
      <dgm:prSet custT="1"/>
      <dgm:spPr/>
      <dgm:t>
        <a:bodyPr/>
        <a:lstStyle/>
        <a:p>
          <a:pPr algn="l" rtl="0"/>
          <a:r>
            <a:rPr lang="el-GR" sz="2400" b="1" baseline="0" dirty="0" smtClean="0"/>
            <a:t>Δύο άλλες δεν αναπαρήγαγαν τα </a:t>
          </a:r>
          <a:r>
            <a:rPr lang="el-GR" sz="2400" b="1" baseline="0" dirty="0" err="1" smtClean="0"/>
            <a:t>ιδια</a:t>
          </a:r>
          <a:r>
            <a:rPr lang="el-GR" sz="2400" b="1" baseline="0" dirty="0" smtClean="0"/>
            <a:t>                                                              </a:t>
          </a:r>
          <a:r>
            <a:rPr lang="el-GR" sz="2400" baseline="0" dirty="0" smtClean="0"/>
            <a:t>(</a:t>
          </a:r>
          <a:r>
            <a:rPr lang="en-GB" sz="2400" baseline="0" dirty="0" smtClean="0"/>
            <a:t>Bailey et al</a:t>
          </a:r>
          <a:r>
            <a:rPr lang="el-GR" sz="2400" baseline="0" dirty="0" smtClean="0"/>
            <a:t>., 1999, </a:t>
          </a:r>
          <a:r>
            <a:rPr lang="en-GB" sz="2400" baseline="0" dirty="0" smtClean="0"/>
            <a:t>McKnight</a:t>
          </a:r>
          <a:r>
            <a:rPr lang="el-GR" sz="2400" baseline="0" dirty="0" smtClean="0"/>
            <a:t> και </a:t>
          </a:r>
          <a:r>
            <a:rPr lang="en-GB" sz="2400" baseline="0" dirty="0" smtClean="0"/>
            <a:t>Malcolm</a:t>
          </a:r>
          <a:r>
            <a:rPr lang="el-GR" sz="2400" baseline="0" dirty="0" smtClean="0"/>
            <a:t> 2000). </a:t>
          </a:r>
        </a:p>
        <a:p>
          <a:pPr algn="l" rtl="0"/>
          <a:r>
            <a:rPr lang="el-GR" sz="2800" b="1" baseline="0" dirty="0" smtClean="0">
              <a:solidFill>
                <a:srgbClr val="7030A0"/>
              </a:solidFill>
            </a:rPr>
            <a:t>Θα χρειαστεί περισσότερη έρευνα για να αποσαφηνιστεί αυτή η ασυμφωνία. </a:t>
          </a:r>
          <a:endParaRPr lang="en-GB" sz="2800" b="1" baseline="0" dirty="0">
            <a:solidFill>
              <a:srgbClr val="7030A0"/>
            </a:solidFill>
          </a:endParaRPr>
        </a:p>
      </dgm:t>
    </dgm:pt>
    <dgm:pt modelId="{5C4EA71D-F71A-4D75-B5E1-80496DCB6A98}" type="parTrans" cxnId="{D1046B0E-5425-4854-92F7-C057FB3A1083}">
      <dgm:prSet/>
      <dgm:spPr/>
      <dgm:t>
        <a:bodyPr/>
        <a:lstStyle/>
        <a:p>
          <a:endParaRPr lang="en-GB"/>
        </a:p>
      </dgm:t>
    </dgm:pt>
    <dgm:pt modelId="{1E30B3C6-E9A3-43D9-A39C-E6F11EFDCCB7}" type="sibTrans" cxnId="{D1046B0E-5425-4854-92F7-C057FB3A1083}">
      <dgm:prSet/>
      <dgm:spPr/>
      <dgm:t>
        <a:bodyPr/>
        <a:lstStyle/>
        <a:p>
          <a:endParaRPr lang="en-GB"/>
        </a:p>
      </dgm:t>
    </dgm:pt>
    <dgm:pt modelId="{BCBF1F7D-117C-467A-A78A-A0A0A60A9B12}" type="pres">
      <dgm:prSet presAssocID="{02DA29FE-77FA-4870-B8DF-7A048C1BF533}" presName="Name0" presStyleCnt="0">
        <dgm:presLayoutVars>
          <dgm:dir/>
          <dgm:animLvl val="lvl"/>
          <dgm:resizeHandles val="exact"/>
        </dgm:presLayoutVars>
      </dgm:prSet>
      <dgm:spPr/>
      <dgm:t>
        <a:bodyPr/>
        <a:lstStyle/>
        <a:p>
          <a:endParaRPr lang="en-GB"/>
        </a:p>
      </dgm:t>
    </dgm:pt>
    <dgm:pt modelId="{B56EB5EA-8C51-41B5-AE2B-6A8F667AB6AC}" type="pres">
      <dgm:prSet presAssocID="{B230C2A3-E0AF-4DDD-939E-BFF7A745CDC1}" presName="linNode" presStyleCnt="0"/>
      <dgm:spPr/>
    </dgm:pt>
    <dgm:pt modelId="{6D8AB1C4-A109-47EF-8CA1-825023C021C7}" type="pres">
      <dgm:prSet presAssocID="{B230C2A3-E0AF-4DDD-939E-BFF7A745CDC1}" presName="parentText" presStyleLbl="node1" presStyleIdx="0" presStyleCnt="3" custScaleX="276984">
        <dgm:presLayoutVars>
          <dgm:chMax val="1"/>
          <dgm:bulletEnabled val="1"/>
        </dgm:presLayoutVars>
      </dgm:prSet>
      <dgm:spPr/>
      <dgm:t>
        <a:bodyPr/>
        <a:lstStyle/>
        <a:p>
          <a:endParaRPr lang="en-GB"/>
        </a:p>
      </dgm:t>
    </dgm:pt>
    <dgm:pt modelId="{720EFE4D-7296-4740-ADE5-CD7564055664}" type="pres">
      <dgm:prSet presAssocID="{58BADE6D-B83A-4BBE-9827-61A91AC90710}" presName="sp" presStyleCnt="0"/>
      <dgm:spPr/>
    </dgm:pt>
    <dgm:pt modelId="{D318B535-F78C-4DC2-9A08-56A632C7EAE0}" type="pres">
      <dgm:prSet presAssocID="{B82B3793-0335-4250-B263-575E5F9F1B50}" presName="linNode" presStyleCnt="0"/>
      <dgm:spPr/>
    </dgm:pt>
    <dgm:pt modelId="{368B33F7-FD1B-4629-BA6E-7007A70AEB99}" type="pres">
      <dgm:prSet presAssocID="{B82B3793-0335-4250-B263-575E5F9F1B50}" presName="parentText" presStyleLbl="node1" presStyleIdx="1" presStyleCnt="3" custScaleX="277778" custScaleY="63761">
        <dgm:presLayoutVars>
          <dgm:chMax val="1"/>
          <dgm:bulletEnabled val="1"/>
        </dgm:presLayoutVars>
      </dgm:prSet>
      <dgm:spPr/>
      <dgm:t>
        <a:bodyPr/>
        <a:lstStyle/>
        <a:p>
          <a:endParaRPr lang="en-GB"/>
        </a:p>
      </dgm:t>
    </dgm:pt>
    <dgm:pt modelId="{05AFF608-5CF2-4DD7-9666-5122FDC90C60}" type="pres">
      <dgm:prSet presAssocID="{554AE924-5704-4EC8-91E4-30E13F1A27E6}" presName="sp" presStyleCnt="0"/>
      <dgm:spPr/>
    </dgm:pt>
    <dgm:pt modelId="{11063AD2-606E-4958-B86C-45274A28148D}" type="pres">
      <dgm:prSet presAssocID="{8C110B6B-E335-40E8-BDD4-CC3647BB81D0}" presName="linNode" presStyleCnt="0"/>
      <dgm:spPr/>
    </dgm:pt>
    <dgm:pt modelId="{202AAB61-B0D7-4ABB-9AB5-4A58163593F0}" type="pres">
      <dgm:prSet presAssocID="{8C110B6B-E335-40E8-BDD4-CC3647BB81D0}" presName="parentText" presStyleLbl="node1" presStyleIdx="2" presStyleCnt="3" custScaleX="277778" custLinFactNeighborX="261" custLinFactNeighborY="-1435">
        <dgm:presLayoutVars>
          <dgm:chMax val="1"/>
          <dgm:bulletEnabled val="1"/>
        </dgm:presLayoutVars>
      </dgm:prSet>
      <dgm:spPr/>
      <dgm:t>
        <a:bodyPr/>
        <a:lstStyle/>
        <a:p>
          <a:endParaRPr lang="en-GB"/>
        </a:p>
      </dgm:t>
    </dgm:pt>
  </dgm:ptLst>
  <dgm:cxnLst>
    <dgm:cxn modelId="{E8EEAB20-0F54-4DDF-B2F8-D844E695A194}" srcId="{02DA29FE-77FA-4870-B8DF-7A048C1BF533}" destId="{B230C2A3-E0AF-4DDD-939E-BFF7A745CDC1}" srcOrd="0" destOrd="0" parTransId="{CC9C8F38-3383-4907-AAB9-390F7FB6D6DB}" sibTransId="{58BADE6D-B83A-4BBE-9827-61A91AC90710}"/>
    <dgm:cxn modelId="{D1046B0E-5425-4854-92F7-C057FB3A1083}" srcId="{02DA29FE-77FA-4870-B8DF-7A048C1BF533}" destId="{8C110B6B-E335-40E8-BDD4-CC3647BB81D0}" srcOrd="2" destOrd="0" parTransId="{5C4EA71D-F71A-4D75-B5E1-80496DCB6A98}" sibTransId="{1E30B3C6-E9A3-43D9-A39C-E6F11EFDCCB7}"/>
    <dgm:cxn modelId="{2CCE0C55-95AF-44D0-A70B-311440864474}" srcId="{02DA29FE-77FA-4870-B8DF-7A048C1BF533}" destId="{B82B3793-0335-4250-B263-575E5F9F1B50}" srcOrd="1" destOrd="0" parTransId="{E414AF39-B654-4EEB-8F26-BCE872EB728A}" sibTransId="{554AE924-5704-4EC8-91E4-30E13F1A27E6}"/>
    <dgm:cxn modelId="{7AC37300-0063-4A7F-8F4F-5DAF8AD61A84}" type="presOf" srcId="{8C110B6B-E335-40E8-BDD4-CC3647BB81D0}" destId="{202AAB61-B0D7-4ABB-9AB5-4A58163593F0}" srcOrd="0" destOrd="0" presId="urn:microsoft.com/office/officeart/2005/8/layout/vList5"/>
    <dgm:cxn modelId="{C45F8ABE-62A5-4160-8A48-5849B1F5BF87}" type="presOf" srcId="{B230C2A3-E0AF-4DDD-939E-BFF7A745CDC1}" destId="{6D8AB1C4-A109-47EF-8CA1-825023C021C7}" srcOrd="0" destOrd="0" presId="urn:microsoft.com/office/officeart/2005/8/layout/vList5"/>
    <dgm:cxn modelId="{469BE543-3D9F-4D2D-A017-73A98E80AF33}" type="presOf" srcId="{B82B3793-0335-4250-B263-575E5F9F1B50}" destId="{368B33F7-FD1B-4629-BA6E-7007A70AEB99}" srcOrd="0" destOrd="0" presId="urn:microsoft.com/office/officeart/2005/8/layout/vList5"/>
    <dgm:cxn modelId="{6C6DDA57-6878-4A88-A2C5-BF5BFBB520B8}" type="presOf" srcId="{02DA29FE-77FA-4870-B8DF-7A048C1BF533}" destId="{BCBF1F7D-117C-467A-A78A-A0A0A60A9B12}" srcOrd="0" destOrd="0" presId="urn:microsoft.com/office/officeart/2005/8/layout/vList5"/>
    <dgm:cxn modelId="{2C1ED264-9FFD-44EF-A8E3-F8852A9988AC}" type="presParOf" srcId="{BCBF1F7D-117C-467A-A78A-A0A0A60A9B12}" destId="{B56EB5EA-8C51-41B5-AE2B-6A8F667AB6AC}" srcOrd="0" destOrd="0" presId="urn:microsoft.com/office/officeart/2005/8/layout/vList5"/>
    <dgm:cxn modelId="{5B3BE48B-390A-42C5-93B8-D9661C9D734E}" type="presParOf" srcId="{B56EB5EA-8C51-41B5-AE2B-6A8F667AB6AC}" destId="{6D8AB1C4-A109-47EF-8CA1-825023C021C7}" srcOrd="0" destOrd="0" presId="urn:microsoft.com/office/officeart/2005/8/layout/vList5"/>
    <dgm:cxn modelId="{EC7101ED-996D-4707-8233-78B7EDB5C005}" type="presParOf" srcId="{BCBF1F7D-117C-467A-A78A-A0A0A60A9B12}" destId="{720EFE4D-7296-4740-ADE5-CD7564055664}" srcOrd="1" destOrd="0" presId="urn:microsoft.com/office/officeart/2005/8/layout/vList5"/>
    <dgm:cxn modelId="{2EAF720C-2DB1-4470-932A-FCD3962A82F0}" type="presParOf" srcId="{BCBF1F7D-117C-467A-A78A-A0A0A60A9B12}" destId="{D318B535-F78C-4DC2-9A08-56A632C7EAE0}" srcOrd="2" destOrd="0" presId="urn:microsoft.com/office/officeart/2005/8/layout/vList5"/>
    <dgm:cxn modelId="{CF4C7A69-CEC9-4991-BFFB-1382A41D7B9F}" type="presParOf" srcId="{D318B535-F78C-4DC2-9A08-56A632C7EAE0}" destId="{368B33F7-FD1B-4629-BA6E-7007A70AEB99}" srcOrd="0" destOrd="0" presId="urn:microsoft.com/office/officeart/2005/8/layout/vList5"/>
    <dgm:cxn modelId="{6CBC0608-7F59-4566-A621-6EE56FA0828A}" type="presParOf" srcId="{BCBF1F7D-117C-467A-A78A-A0A0A60A9B12}" destId="{05AFF608-5CF2-4DD7-9666-5122FDC90C60}" srcOrd="3" destOrd="0" presId="urn:microsoft.com/office/officeart/2005/8/layout/vList5"/>
    <dgm:cxn modelId="{5F8EB542-5AF5-4473-A321-B15662F01931}" type="presParOf" srcId="{BCBF1F7D-117C-467A-A78A-A0A0A60A9B12}" destId="{11063AD2-606E-4958-B86C-45274A28148D}" srcOrd="4" destOrd="0" presId="urn:microsoft.com/office/officeart/2005/8/layout/vList5"/>
    <dgm:cxn modelId="{70EA17BB-5FEA-42B4-98DB-A77DB7783F49}" type="presParOf" srcId="{11063AD2-606E-4958-B86C-45274A28148D}" destId="{202AAB61-B0D7-4ABB-9AB5-4A58163593F0}"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C43839-FECD-4157-9B8B-E18B444BA6F9}"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GB"/>
        </a:p>
      </dgm:t>
    </dgm:pt>
    <dgm:pt modelId="{AD7EC873-A692-4EF3-B712-3EBD5957A0EB}">
      <dgm:prSet/>
      <dgm:spPr/>
      <dgm:t>
        <a:bodyPr/>
        <a:lstStyle/>
        <a:p>
          <a:pPr rtl="0"/>
          <a:r>
            <a:rPr lang="el-GR" b="1" baseline="0" dirty="0" smtClean="0"/>
            <a:t>Η πιο ευρέως διαδεδομένη εξελικτική υπόθεση </a:t>
          </a:r>
          <a:r>
            <a:rPr lang="el-GR" baseline="0" dirty="0" smtClean="0"/>
            <a:t>σχετικά με τη διατήρηση της ομοφυλοφιλίας.</a:t>
          </a:r>
          <a:endParaRPr lang="en-US" baseline="0" dirty="0"/>
        </a:p>
      </dgm:t>
    </dgm:pt>
    <dgm:pt modelId="{D7C63F38-AC15-4038-B95A-AD7A16C377F4}" type="parTrans" cxnId="{C7869C1F-F52F-4666-9834-22018408F97E}">
      <dgm:prSet/>
      <dgm:spPr/>
      <dgm:t>
        <a:bodyPr/>
        <a:lstStyle/>
        <a:p>
          <a:endParaRPr lang="en-GB"/>
        </a:p>
      </dgm:t>
    </dgm:pt>
    <dgm:pt modelId="{9C169655-44E1-4AB5-AD7A-6D9002AE7C83}" type="sibTrans" cxnId="{C7869C1F-F52F-4666-9834-22018408F97E}">
      <dgm:prSet/>
      <dgm:spPr/>
      <dgm:t>
        <a:bodyPr/>
        <a:lstStyle/>
        <a:p>
          <a:endParaRPr lang="en-GB"/>
        </a:p>
      </dgm:t>
    </dgm:pt>
    <dgm:pt modelId="{92239F6F-2104-4BFC-B110-1902B02E1F65}">
      <dgm:prSet/>
      <dgm:spPr/>
      <dgm:t>
        <a:bodyPr/>
        <a:lstStyle/>
        <a:p>
          <a:pPr rtl="0"/>
          <a:r>
            <a:rPr lang="el-GR" baseline="0" dirty="0" smtClean="0"/>
            <a:t>Το 1975, ο </a:t>
          </a:r>
          <a:r>
            <a:rPr lang="en-GB" baseline="0" dirty="0" smtClean="0"/>
            <a:t>E</a:t>
          </a:r>
          <a:r>
            <a:rPr lang="el-GR" baseline="0" dirty="0" smtClean="0"/>
            <a:t>. </a:t>
          </a:r>
          <a:r>
            <a:rPr lang="en-GB" baseline="0" dirty="0" smtClean="0"/>
            <a:t>O</a:t>
          </a:r>
          <a:r>
            <a:rPr lang="el-GR" baseline="0" dirty="0" smtClean="0"/>
            <a:t>. </a:t>
          </a:r>
          <a:r>
            <a:rPr lang="en-GB" baseline="0" dirty="0" smtClean="0"/>
            <a:t>Wilson</a:t>
          </a:r>
          <a:r>
            <a:rPr lang="el-GR" baseline="0" dirty="0" smtClean="0"/>
            <a:t> υποστήριξε ότι αντί να παράγουν τους δικούς τους απογόνους, οι </a:t>
          </a:r>
          <a:r>
            <a:rPr lang="el-GR" b="1" baseline="0" dirty="0" smtClean="0"/>
            <a:t>ομοφυλόφιλοι άντρες αναπαράγουν «έμμεσα» </a:t>
          </a:r>
          <a:r>
            <a:rPr lang="el-GR" baseline="0" dirty="0" smtClean="0"/>
            <a:t>συμβάλλοντας τους πόρους τους στους απογόνους των συγγενών τους.</a:t>
          </a:r>
          <a:endParaRPr lang="en-US" baseline="0" dirty="0"/>
        </a:p>
      </dgm:t>
    </dgm:pt>
    <dgm:pt modelId="{3FF4CC84-4B03-49E0-A090-78996683F066}" type="parTrans" cxnId="{D3449214-6FFE-4B4E-9CC4-CA7187B7340A}">
      <dgm:prSet/>
      <dgm:spPr/>
      <dgm:t>
        <a:bodyPr/>
        <a:lstStyle/>
        <a:p>
          <a:endParaRPr lang="en-GB"/>
        </a:p>
      </dgm:t>
    </dgm:pt>
    <dgm:pt modelId="{84F47863-0D89-4BA0-9977-1784F31205D3}" type="sibTrans" cxnId="{D3449214-6FFE-4B4E-9CC4-CA7187B7340A}">
      <dgm:prSet/>
      <dgm:spPr/>
      <dgm:t>
        <a:bodyPr/>
        <a:lstStyle/>
        <a:p>
          <a:endParaRPr lang="en-GB"/>
        </a:p>
      </dgm:t>
    </dgm:pt>
    <dgm:pt modelId="{070C3CF9-4ACB-4143-8D7B-8B589B4CA262}">
      <dgm:prSet/>
      <dgm:spPr/>
      <dgm:t>
        <a:bodyPr/>
        <a:lstStyle/>
        <a:p>
          <a:pPr rtl="0"/>
          <a:r>
            <a:rPr lang="el-GR" b="1" baseline="0" dirty="0" smtClean="0"/>
            <a:t>τείνουν να είναι λιγότερο σωματικά επιθετικοί </a:t>
          </a:r>
          <a:r>
            <a:rPr lang="el-GR" baseline="0" dirty="0" smtClean="0"/>
            <a:t>απ 'ότι οι ετεροφυλόφιλοι άντρες (</a:t>
          </a:r>
          <a:r>
            <a:rPr lang="en-GB" baseline="0" dirty="0" smtClean="0"/>
            <a:t>Bailey and </a:t>
          </a:r>
          <a:r>
            <a:rPr lang="en-GB" baseline="0" dirty="0" err="1" smtClean="0"/>
            <a:t>Zucker</a:t>
          </a:r>
          <a:r>
            <a:rPr lang="el-GR" baseline="0" dirty="0" smtClean="0"/>
            <a:t> 1995). </a:t>
          </a:r>
          <a:endParaRPr lang="en-GB" dirty="0"/>
        </a:p>
      </dgm:t>
    </dgm:pt>
    <dgm:pt modelId="{30E2FB7A-D3BC-4EB1-89EE-1D2AA740226D}" type="parTrans" cxnId="{AB093C68-2B36-4EC1-8C32-3AAFC7DD744D}">
      <dgm:prSet/>
      <dgm:spPr/>
      <dgm:t>
        <a:bodyPr/>
        <a:lstStyle/>
        <a:p>
          <a:endParaRPr lang="en-GB"/>
        </a:p>
      </dgm:t>
    </dgm:pt>
    <dgm:pt modelId="{80B48BB1-6249-484C-B471-E34732C88AB0}" type="sibTrans" cxnId="{AB093C68-2B36-4EC1-8C32-3AAFC7DD744D}">
      <dgm:prSet/>
      <dgm:spPr/>
      <dgm:t>
        <a:bodyPr/>
        <a:lstStyle/>
        <a:p>
          <a:endParaRPr lang="en-GB"/>
        </a:p>
      </dgm:t>
    </dgm:pt>
    <dgm:pt modelId="{719F46F9-414F-469F-A354-4592996F1C8F}">
      <dgm:prSet/>
      <dgm:spPr/>
      <dgm:t>
        <a:bodyPr/>
        <a:lstStyle/>
        <a:p>
          <a:pPr rtl="0"/>
          <a:r>
            <a:rPr lang="el-GR" baseline="0" dirty="0" smtClean="0"/>
            <a:t>οι ομοφυλόφιλοι ήταν κατά μέσο όρο </a:t>
          </a:r>
          <a:r>
            <a:rPr lang="el-GR" b="1" baseline="0" dirty="0" smtClean="0"/>
            <a:t>περισσότερο </a:t>
          </a:r>
          <a:r>
            <a:rPr lang="el-GR" b="1" baseline="0" dirty="0" err="1" smtClean="0"/>
            <a:t>ενσυναισθητικοί</a:t>
          </a:r>
          <a:r>
            <a:rPr lang="el-GR" b="1" baseline="0" dirty="0" smtClean="0"/>
            <a:t> </a:t>
          </a:r>
          <a:r>
            <a:rPr lang="el-GR" baseline="0" dirty="0" smtClean="0"/>
            <a:t>από τους ετεροφυλόφιλους άνδρες (1995, οι </a:t>
          </a:r>
          <a:r>
            <a:rPr lang="en-GB" baseline="0" dirty="0" err="1" smtClean="0"/>
            <a:t>Salais</a:t>
          </a:r>
          <a:r>
            <a:rPr lang="el-GR" baseline="0" dirty="0" smtClean="0"/>
            <a:t> και </a:t>
          </a:r>
          <a:r>
            <a:rPr lang="en-GB" baseline="0" dirty="0" smtClean="0"/>
            <a:t>Fischer</a:t>
          </a:r>
          <a:r>
            <a:rPr lang="el-GR" baseline="0" dirty="0" smtClean="0"/>
            <a:t>) </a:t>
          </a:r>
          <a:endParaRPr lang="en-GB" dirty="0"/>
        </a:p>
      </dgm:t>
    </dgm:pt>
    <dgm:pt modelId="{D808E6E9-20A5-4B4E-B7C1-A6980DB9DEE6}" type="parTrans" cxnId="{AFE9A7E7-0FF8-4B53-8686-FC55AD3C17E1}">
      <dgm:prSet/>
      <dgm:spPr/>
      <dgm:t>
        <a:bodyPr/>
        <a:lstStyle/>
        <a:p>
          <a:endParaRPr lang="en-GB"/>
        </a:p>
      </dgm:t>
    </dgm:pt>
    <dgm:pt modelId="{64CD3984-A36C-489B-A6D2-D62F86D87491}" type="sibTrans" cxnId="{AFE9A7E7-0FF8-4B53-8686-FC55AD3C17E1}">
      <dgm:prSet/>
      <dgm:spPr/>
      <dgm:t>
        <a:bodyPr/>
        <a:lstStyle/>
        <a:p>
          <a:endParaRPr lang="en-GB"/>
        </a:p>
      </dgm:t>
    </dgm:pt>
    <dgm:pt modelId="{1CE23BD1-0CEF-4D79-BDC9-0E70AD22145B}" type="pres">
      <dgm:prSet presAssocID="{59C43839-FECD-4157-9B8B-E18B444BA6F9}" presName="linear" presStyleCnt="0">
        <dgm:presLayoutVars>
          <dgm:animLvl val="lvl"/>
          <dgm:resizeHandles val="exact"/>
        </dgm:presLayoutVars>
      </dgm:prSet>
      <dgm:spPr/>
      <dgm:t>
        <a:bodyPr/>
        <a:lstStyle/>
        <a:p>
          <a:endParaRPr lang="en-GB"/>
        </a:p>
      </dgm:t>
    </dgm:pt>
    <dgm:pt modelId="{B9F7453C-A4F3-49F8-887F-77ECD16704A6}" type="pres">
      <dgm:prSet presAssocID="{AD7EC873-A692-4EF3-B712-3EBD5957A0EB}" presName="parentText" presStyleLbl="node1" presStyleIdx="0" presStyleCnt="4" custScaleY="109007">
        <dgm:presLayoutVars>
          <dgm:chMax val="0"/>
          <dgm:bulletEnabled val="1"/>
        </dgm:presLayoutVars>
      </dgm:prSet>
      <dgm:spPr/>
      <dgm:t>
        <a:bodyPr/>
        <a:lstStyle/>
        <a:p>
          <a:endParaRPr lang="en-GB"/>
        </a:p>
      </dgm:t>
    </dgm:pt>
    <dgm:pt modelId="{6053A883-8568-4E0D-B6F3-EFE169FBCA8D}" type="pres">
      <dgm:prSet presAssocID="{9C169655-44E1-4AB5-AD7A-6D9002AE7C83}" presName="spacer" presStyleCnt="0"/>
      <dgm:spPr/>
    </dgm:pt>
    <dgm:pt modelId="{C8296326-BA1F-478F-A969-02099426562A}" type="pres">
      <dgm:prSet presAssocID="{92239F6F-2104-4BFC-B110-1902B02E1F65}" presName="parentText" presStyleLbl="node1" presStyleIdx="1" presStyleCnt="4">
        <dgm:presLayoutVars>
          <dgm:chMax val="0"/>
          <dgm:bulletEnabled val="1"/>
        </dgm:presLayoutVars>
      </dgm:prSet>
      <dgm:spPr/>
      <dgm:t>
        <a:bodyPr/>
        <a:lstStyle/>
        <a:p>
          <a:endParaRPr lang="en-GB"/>
        </a:p>
      </dgm:t>
    </dgm:pt>
    <dgm:pt modelId="{EF4554CA-0735-4B56-926B-A320090CDACA}" type="pres">
      <dgm:prSet presAssocID="{84F47863-0D89-4BA0-9977-1784F31205D3}" presName="spacer" presStyleCnt="0"/>
      <dgm:spPr/>
    </dgm:pt>
    <dgm:pt modelId="{12BB6E93-86F5-40FF-80C0-8B8A34B4E64D}" type="pres">
      <dgm:prSet presAssocID="{070C3CF9-4ACB-4143-8D7B-8B589B4CA262}" presName="parentText" presStyleLbl="node1" presStyleIdx="2" presStyleCnt="4">
        <dgm:presLayoutVars>
          <dgm:chMax val="0"/>
          <dgm:bulletEnabled val="1"/>
        </dgm:presLayoutVars>
      </dgm:prSet>
      <dgm:spPr/>
      <dgm:t>
        <a:bodyPr/>
        <a:lstStyle/>
        <a:p>
          <a:endParaRPr lang="en-GB"/>
        </a:p>
      </dgm:t>
    </dgm:pt>
    <dgm:pt modelId="{992D539F-4962-42C2-B70D-588798B289A7}" type="pres">
      <dgm:prSet presAssocID="{80B48BB1-6249-484C-B471-E34732C88AB0}" presName="spacer" presStyleCnt="0"/>
      <dgm:spPr/>
    </dgm:pt>
    <dgm:pt modelId="{09CE2457-61D4-44F8-9D7F-58D58010BA68}" type="pres">
      <dgm:prSet presAssocID="{719F46F9-414F-469F-A354-4592996F1C8F}" presName="parentText" presStyleLbl="node1" presStyleIdx="3" presStyleCnt="4">
        <dgm:presLayoutVars>
          <dgm:chMax val="0"/>
          <dgm:bulletEnabled val="1"/>
        </dgm:presLayoutVars>
      </dgm:prSet>
      <dgm:spPr/>
      <dgm:t>
        <a:bodyPr/>
        <a:lstStyle/>
        <a:p>
          <a:endParaRPr lang="en-GB"/>
        </a:p>
      </dgm:t>
    </dgm:pt>
  </dgm:ptLst>
  <dgm:cxnLst>
    <dgm:cxn modelId="{5F341A59-8C20-4792-BF2F-3D71912C32D0}" type="presOf" srcId="{AD7EC873-A692-4EF3-B712-3EBD5957A0EB}" destId="{B9F7453C-A4F3-49F8-887F-77ECD16704A6}" srcOrd="0" destOrd="0" presId="urn:microsoft.com/office/officeart/2005/8/layout/vList2"/>
    <dgm:cxn modelId="{45F46FEA-4A1A-4616-927A-D292CBADB799}" type="presOf" srcId="{719F46F9-414F-469F-A354-4592996F1C8F}" destId="{09CE2457-61D4-44F8-9D7F-58D58010BA68}" srcOrd="0" destOrd="0" presId="urn:microsoft.com/office/officeart/2005/8/layout/vList2"/>
    <dgm:cxn modelId="{D3449214-6FFE-4B4E-9CC4-CA7187B7340A}" srcId="{59C43839-FECD-4157-9B8B-E18B444BA6F9}" destId="{92239F6F-2104-4BFC-B110-1902B02E1F65}" srcOrd="1" destOrd="0" parTransId="{3FF4CC84-4B03-49E0-A090-78996683F066}" sibTransId="{84F47863-0D89-4BA0-9977-1784F31205D3}"/>
    <dgm:cxn modelId="{7E1D8932-F97B-4773-B834-13FA1DA52ADD}" type="presOf" srcId="{59C43839-FECD-4157-9B8B-E18B444BA6F9}" destId="{1CE23BD1-0CEF-4D79-BDC9-0E70AD22145B}" srcOrd="0" destOrd="0" presId="urn:microsoft.com/office/officeart/2005/8/layout/vList2"/>
    <dgm:cxn modelId="{AFE9A7E7-0FF8-4B53-8686-FC55AD3C17E1}" srcId="{59C43839-FECD-4157-9B8B-E18B444BA6F9}" destId="{719F46F9-414F-469F-A354-4592996F1C8F}" srcOrd="3" destOrd="0" parTransId="{D808E6E9-20A5-4B4E-B7C1-A6980DB9DEE6}" sibTransId="{64CD3984-A36C-489B-A6D2-D62F86D87491}"/>
    <dgm:cxn modelId="{AB093C68-2B36-4EC1-8C32-3AAFC7DD744D}" srcId="{59C43839-FECD-4157-9B8B-E18B444BA6F9}" destId="{070C3CF9-4ACB-4143-8D7B-8B589B4CA262}" srcOrd="2" destOrd="0" parTransId="{30E2FB7A-D3BC-4EB1-89EE-1D2AA740226D}" sibTransId="{80B48BB1-6249-484C-B471-E34732C88AB0}"/>
    <dgm:cxn modelId="{C7869C1F-F52F-4666-9834-22018408F97E}" srcId="{59C43839-FECD-4157-9B8B-E18B444BA6F9}" destId="{AD7EC873-A692-4EF3-B712-3EBD5957A0EB}" srcOrd="0" destOrd="0" parTransId="{D7C63F38-AC15-4038-B95A-AD7A16C377F4}" sibTransId="{9C169655-44E1-4AB5-AD7A-6D9002AE7C83}"/>
    <dgm:cxn modelId="{264079D9-2CA2-4DA8-9BAC-B287D139470F}" type="presOf" srcId="{070C3CF9-4ACB-4143-8D7B-8B589B4CA262}" destId="{12BB6E93-86F5-40FF-80C0-8B8A34B4E64D}" srcOrd="0" destOrd="0" presId="urn:microsoft.com/office/officeart/2005/8/layout/vList2"/>
    <dgm:cxn modelId="{5F111026-847F-4F4F-9F66-4A2473086ED4}" type="presOf" srcId="{92239F6F-2104-4BFC-B110-1902B02E1F65}" destId="{C8296326-BA1F-478F-A969-02099426562A}" srcOrd="0" destOrd="0" presId="urn:microsoft.com/office/officeart/2005/8/layout/vList2"/>
    <dgm:cxn modelId="{692620D8-1918-4426-AD29-5BB972FDA39F}" type="presParOf" srcId="{1CE23BD1-0CEF-4D79-BDC9-0E70AD22145B}" destId="{B9F7453C-A4F3-49F8-887F-77ECD16704A6}" srcOrd="0" destOrd="0" presId="urn:microsoft.com/office/officeart/2005/8/layout/vList2"/>
    <dgm:cxn modelId="{B36B2EFC-1E51-4B5E-94C1-8433FFB6F400}" type="presParOf" srcId="{1CE23BD1-0CEF-4D79-BDC9-0E70AD22145B}" destId="{6053A883-8568-4E0D-B6F3-EFE169FBCA8D}" srcOrd="1" destOrd="0" presId="urn:microsoft.com/office/officeart/2005/8/layout/vList2"/>
    <dgm:cxn modelId="{9246EBA2-6CCE-4FD8-A8E6-91F718DEF29F}" type="presParOf" srcId="{1CE23BD1-0CEF-4D79-BDC9-0E70AD22145B}" destId="{C8296326-BA1F-478F-A969-02099426562A}" srcOrd="2" destOrd="0" presId="urn:microsoft.com/office/officeart/2005/8/layout/vList2"/>
    <dgm:cxn modelId="{4D17BC7C-E057-4F28-858A-60B0B5FEB317}" type="presParOf" srcId="{1CE23BD1-0CEF-4D79-BDC9-0E70AD22145B}" destId="{EF4554CA-0735-4B56-926B-A320090CDACA}" srcOrd="3" destOrd="0" presId="urn:microsoft.com/office/officeart/2005/8/layout/vList2"/>
    <dgm:cxn modelId="{50CF21CA-D4FD-46DF-93E2-3CD8555AC046}" type="presParOf" srcId="{1CE23BD1-0CEF-4D79-BDC9-0E70AD22145B}" destId="{12BB6E93-86F5-40FF-80C0-8B8A34B4E64D}" srcOrd="4" destOrd="0" presId="urn:microsoft.com/office/officeart/2005/8/layout/vList2"/>
    <dgm:cxn modelId="{3EA71ACD-DF79-43F2-B221-6035C527179F}" type="presParOf" srcId="{1CE23BD1-0CEF-4D79-BDC9-0E70AD22145B}" destId="{992D539F-4962-42C2-B70D-588798B289A7}" srcOrd="5" destOrd="0" presId="urn:microsoft.com/office/officeart/2005/8/layout/vList2"/>
    <dgm:cxn modelId="{5652EE62-9097-4F98-8E5A-23BB793AE671}" type="presParOf" srcId="{1CE23BD1-0CEF-4D79-BDC9-0E70AD22145B}" destId="{09CE2457-61D4-44F8-9D7F-58D58010BA68}"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5EF16E-4F99-47D5-8A0F-8BFDC3F38B76}"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GB"/>
        </a:p>
      </dgm:t>
    </dgm:pt>
    <dgm:pt modelId="{F384402A-957E-4408-A5E1-28B3A406A5B8}">
      <dgm:prSet/>
      <dgm:spPr/>
      <dgm:t>
        <a:bodyPr/>
        <a:lstStyle/>
        <a:p>
          <a:pPr rtl="0"/>
          <a:r>
            <a:rPr lang="el-GR" baseline="0" dirty="0" smtClean="0"/>
            <a:t>η ομοφυλοφιλία </a:t>
          </a:r>
          <a:r>
            <a:rPr lang="el-GR" b="1" baseline="0" dirty="0" smtClean="0"/>
            <a:t>δεν θεωρείται ως αναπτυξιακό ελάττωμα ή ασθένεια</a:t>
          </a:r>
          <a:r>
            <a:rPr lang="el-GR" baseline="0" dirty="0" smtClean="0"/>
            <a:t>, αλλά ως μια «κανονική» </a:t>
          </a:r>
          <a:r>
            <a:rPr lang="el-GR" b="1" baseline="0" dirty="0" smtClean="0"/>
            <a:t>παραλλαγή</a:t>
          </a:r>
          <a:r>
            <a:rPr lang="el-GR" baseline="0" dirty="0" smtClean="0"/>
            <a:t> της ανθρώπινης σεξουαλικότητας, η οποία παρέχει ένα </a:t>
          </a:r>
          <a:r>
            <a:rPr lang="el-GR" b="1" baseline="0" dirty="0" smtClean="0"/>
            <a:t>θετικό πλεονέκτημα</a:t>
          </a:r>
          <a:r>
            <a:rPr lang="el-GR" baseline="0" dirty="0" smtClean="0"/>
            <a:t> στις οικογένειες στις οποίες βρίσκεται.</a:t>
          </a:r>
          <a:endParaRPr lang="en-GB" dirty="0"/>
        </a:p>
      </dgm:t>
    </dgm:pt>
    <dgm:pt modelId="{837D8B86-AADA-4C5A-9B08-EFD6771B5D24}" type="parTrans" cxnId="{3230FF79-37F7-48C1-9107-12ACE190A1B6}">
      <dgm:prSet/>
      <dgm:spPr/>
      <dgm:t>
        <a:bodyPr/>
        <a:lstStyle/>
        <a:p>
          <a:endParaRPr lang="en-GB"/>
        </a:p>
      </dgm:t>
    </dgm:pt>
    <dgm:pt modelId="{2DFED4FF-DAE9-4EC8-A153-40F49B30C475}" type="sibTrans" cxnId="{3230FF79-37F7-48C1-9107-12ACE190A1B6}">
      <dgm:prSet/>
      <dgm:spPr/>
      <dgm:t>
        <a:bodyPr/>
        <a:lstStyle/>
        <a:p>
          <a:endParaRPr lang="en-GB"/>
        </a:p>
      </dgm:t>
    </dgm:pt>
    <dgm:pt modelId="{3A263D79-4F2A-471D-83C6-5EEAF9D59ABE}">
      <dgm:prSet/>
      <dgm:spPr/>
      <dgm:t>
        <a:bodyPr/>
        <a:lstStyle/>
        <a:p>
          <a:pPr rtl="0"/>
          <a:r>
            <a:rPr lang="el-GR" baseline="0" dirty="0" smtClean="0"/>
            <a:t>Παρά τις σημαντικές εννοιολογικές και θεωρητικές του αδυναμίες και τα εμπειρικά στοιχεία εναντίον της</a:t>
          </a:r>
          <a:r>
            <a:rPr lang="el-GR" b="1" baseline="0" dirty="0" smtClean="0"/>
            <a:t>, </a:t>
          </a:r>
          <a:r>
            <a:rPr lang="el-GR" b="1" baseline="0" dirty="0" smtClean="0">
              <a:solidFill>
                <a:srgbClr val="7030A0"/>
              </a:solidFill>
            </a:rPr>
            <a:t>η υπόθεση της επιλογής συγγένειας δεν έχει ακόμη απορριφθεί.</a:t>
          </a:r>
          <a:endParaRPr lang="en-GB" b="1" baseline="0" dirty="0">
            <a:solidFill>
              <a:srgbClr val="7030A0"/>
            </a:solidFill>
          </a:endParaRPr>
        </a:p>
      </dgm:t>
    </dgm:pt>
    <dgm:pt modelId="{5D673371-28DF-4E33-B11C-94659375E6E0}" type="parTrans" cxnId="{2A228B0F-4FE3-44F5-8D15-AE3570DABE8C}">
      <dgm:prSet/>
      <dgm:spPr/>
      <dgm:t>
        <a:bodyPr/>
        <a:lstStyle/>
        <a:p>
          <a:endParaRPr lang="en-GB"/>
        </a:p>
      </dgm:t>
    </dgm:pt>
    <dgm:pt modelId="{F533F84F-084F-4F29-AB40-759A8D2D9C50}" type="sibTrans" cxnId="{2A228B0F-4FE3-44F5-8D15-AE3570DABE8C}">
      <dgm:prSet/>
      <dgm:spPr/>
      <dgm:t>
        <a:bodyPr/>
        <a:lstStyle/>
        <a:p>
          <a:endParaRPr lang="en-GB"/>
        </a:p>
      </dgm:t>
    </dgm:pt>
    <dgm:pt modelId="{5BAAF3FC-FF10-4A08-BAB1-B559F39B8E87}">
      <dgm:prSet/>
      <dgm:spPr/>
      <dgm:t>
        <a:bodyPr/>
        <a:lstStyle/>
        <a:p>
          <a:pPr rtl="0"/>
          <a:r>
            <a:rPr lang="el-GR" baseline="0" dirty="0" smtClean="0"/>
            <a:t>Η </a:t>
          </a:r>
          <a:r>
            <a:rPr lang="el-GR" baseline="0" dirty="0" err="1" smtClean="0"/>
            <a:t>υποθεση</a:t>
          </a:r>
          <a:r>
            <a:rPr lang="el-GR" baseline="0" dirty="0" smtClean="0"/>
            <a:t> αυτή αντιμετωπίζει την ομοφυλοφιλία </a:t>
          </a:r>
          <a:r>
            <a:rPr lang="el-GR" b="1" baseline="0" dirty="0" smtClean="0"/>
            <a:t>ως προσαρμογή</a:t>
          </a:r>
          <a:endParaRPr lang="en-GB" b="1" dirty="0"/>
        </a:p>
      </dgm:t>
    </dgm:pt>
    <dgm:pt modelId="{0E27DFC8-1904-4283-8CFB-ED9771F9FB65}" type="parTrans" cxnId="{89D0F1C5-8C00-4D55-B1F5-D8912D805098}">
      <dgm:prSet/>
      <dgm:spPr/>
    </dgm:pt>
    <dgm:pt modelId="{C7A120D0-C5C5-4828-88AD-A550D83A8F03}" type="sibTrans" cxnId="{89D0F1C5-8C00-4D55-B1F5-D8912D805098}">
      <dgm:prSet/>
      <dgm:spPr/>
    </dgm:pt>
    <dgm:pt modelId="{22E0218F-0207-4712-91CE-67DD70BEF9CF}" type="pres">
      <dgm:prSet presAssocID="{005EF16E-4F99-47D5-8A0F-8BFDC3F38B76}" presName="linear" presStyleCnt="0">
        <dgm:presLayoutVars>
          <dgm:animLvl val="lvl"/>
          <dgm:resizeHandles val="exact"/>
        </dgm:presLayoutVars>
      </dgm:prSet>
      <dgm:spPr/>
      <dgm:t>
        <a:bodyPr/>
        <a:lstStyle/>
        <a:p>
          <a:endParaRPr lang="en-GB"/>
        </a:p>
      </dgm:t>
    </dgm:pt>
    <dgm:pt modelId="{34FCFFC5-6CA7-487D-B13A-895CA64E37C5}" type="pres">
      <dgm:prSet presAssocID="{5BAAF3FC-FF10-4A08-BAB1-B559F39B8E87}" presName="parentText" presStyleLbl="node1" presStyleIdx="0" presStyleCnt="3">
        <dgm:presLayoutVars>
          <dgm:chMax val="0"/>
          <dgm:bulletEnabled val="1"/>
        </dgm:presLayoutVars>
      </dgm:prSet>
      <dgm:spPr/>
      <dgm:t>
        <a:bodyPr/>
        <a:lstStyle/>
        <a:p>
          <a:endParaRPr lang="en-GB"/>
        </a:p>
      </dgm:t>
    </dgm:pt>
    <dgm:pt modelId="{650F2925-D115-43D5-B5E5-453566FB343F}" type="pres">
      <dgm:prSet presAssocID="{C7A120D0-C5C5-4828-88AD-A550D83A8F03}" presName="spacer" presStyleCnt="0"/>
      <dgm:spPr/>
    </dgm:pt>
    <dgm:pt modelId="{DF515EFE-797D-4D63-8912-7977FA7B824B}" type="pres">
      <dgm:prSet presAssocID="{F384402A-957E-4408-A5E1-28B3A406A5B8}" presName="parentText" presStyleLbl="node1" presStyleIdx="1" presStyleCnt="3">
        <dgm:presLayoutVars>
          <dgm:chMax val="0"/>
          <dgm:bulletEnabled val="1"/>
        </dgm:presLayoutVars>
      </dgm:prSet>
      <dgm:spPr/>
      <dgm:t>
        <a:bodyPr/>
        <a:lstStyle/>
        <a:p>
          <a:endParaRPr lang="en-GB"/>
        </a:p>
      </dgm:t>
    </dgm:pt>
    <dgm:pt modelId="{48249F45-D922-4D39-8C8E-59138C473984}" type="pres">
      <dgm:prSet presAssocID="{2DFED4FF-DAE9-4EC8-A153-40F49B30C475}" presName="spacer" presStyleCnt="0"/>
      <dgm:spPr/>
    </dgm:pt>
    <dgm:pt modelId="{594F3CDF-BD46-40B2-AAA1-310976351EF8}" type="pres">
      <dgm:prSet presAssocID="{3A263D79-4F2A-471D-83C6-5EEAF9D59ABE}" presName="parentText" presStyleLbl="node1" presStyleIdx="2" presStyleCnt="3">
        <dgm:presLayoutVars>
          <dgm:chMax val="0"/>
          <dgm:bulletEnabled val="1"/>
        </dgm:presLayoutVars>
      </dgm:prSet>
      <dgm:spPr/>
      <dgm:t>
        <a:bodyPr/>
        <a:lstStyle/>
        <a:p>
          <a:endParaRPr lang="en-GB"/>
        </a:p>
      </dgm:t>
    </dgm:pt>
  </dgm:ptLst>
  <dgm:cxnLst>
    <dgm:cxn modelId="{3230FF79-37F7-48C1-9107-12ACE190A1B6}" srcId="{005EF16E-4F99-47D5-8A0F-8BFDC3F38B76}" destId="{F384402A-957E-4408-A5E1-28B3A406A5B8}" srcOrd="1" destOrd="0" parTransId="{837D8B86-AADA-4C5A-9B08-EFD6771B5D24}" sibTransId="{2DFED4FF-DAE9-4EC8-A153-40F49B30C475}"/>
    <dgm:cxn modelId="{89D0F1C5-8C00-4D55-B1F5-D8912D805098}" srcId="{005EF16E-4F99-47D5-8A0F-8BFDC3F38B76}" destId="{5BAAF3FC-FF10-4A08-BAB1-B559F39B8E87}" srcOrd="0" destOrd="0" parTransId="{0E27DFC8-1904-4283-8CFB-ED9771F9FB65}" sibTransId="{C7A120D0-C5C5-4828-88AD-A550D83A8F03}"/>
    <dgm:cxn modelId="{2A228B0F-4FE3-44F5-8D15-AE3570DABE8C}" srcId="{005EF16E-4F99-47D5-8A0F-8BFDC3F38B76}" destId="{3A263D79-4F2A-471D-83C6-5EEAF9D59ABE}" srcOrd="2" destOrd="0" parTransId="{5D673371-28DF-4E33-B11C-94659375E6E0}" sibTransId="{F533F84F-084F-4F29-AB40-759A8D2D9C50}"/>
    <dgm:cxn modelId="{9FF6CAA8-3B3A-496C-BE29-F9AB19CDA97B}" type="presOf" srcId="{F384402A-957E-4408-A5E1-28B3A406A5B8}" destId="{DF515EFE-797D-4D63-8912-7977FA7B824B}" srcOrd="0" destOrd="0" presId="urn:microsoft.com/office/officeart/2005/8/layout/vList2"/>
    <dgm:cxn modelId="{538FF8FA-7B60-4A7F-A6F1-F7BC6BA380F7}" type="presOf" srcId="{3A263D79-4F2A-471D-83C6-5EEAF9D59ABE}" destId="{594F3CDF-BD46-40B2-AAA1-310976351EF8}" srcOrd="0" destOrd="0" presId="urn:microsoft.com/office/officeart/2005/8/layout/vList2"/>
    <dgm:cxn modelId="{B0AE44E7-EAC5-4F96-AD77-B5ED02729045}" type="presOf" srcId="{5BAAF3FC-FF10-4A08-BAB1-B559F39B8E87}" destId="{34FCFFC5-6CA7-487D-B13A-895CA64E37C5}" srcOrd="0" destOrd="0" presId="urn:microsoft.com/office/officeart/2005/8/layout/vList2"/>
    <dgm:cxn modelId="{E59C2BA7-5601-49AE-9842-07AFB98F0D4A}" type="presOf" srcId="{005EF16E-4F99-47D5-8A0F-8BFDC3F38B76}" destId="{22E0218F-0207-4712-91CE-67DD70BEF9CF}" srcOrd="0" destOrd="0" presId="urn:microsoft.com/office/officeart/2005/8/layout/vList2"/>
    <dgm:cxn modelId="{C8F5D235-5233-486A-A722-C8402E4B294B}" type="presParOf" srcId="{22E0218F-0207-4712-91CE-67DD70BEF9CF}" destId="{34FCFFC5-6CA7-487D-B13A-895CA64E37C5}" srcOrd="0" destOrd="0" presId="urn:microsoft.com/office/officeart/2005/8/layout/vList2"/>
    <dgm:cxn modelId="{B7D7849F-E0D8-4ECD-9169-FD12A456970A}" type="presParOf" srcId="{22E0218F-0207-4712-91CE-67DD70BEF9CF}" destId="{650F2925-D115-43D5-B5E5-453566FB343F}" srcOrd="1" destOrd="0" presId="urn:microsoft.com/office/officeart/2005/8/layout/vList2"/>
    <dgm:cxn modelId="{BC5B03EB-EF3E-43CF-BFB6-73F1C77B5747}" type="presParOf" srcId="{22E0218F-0207-4712-91CE-67DD70BEF9CF}" destId="{DF515EFE-797D-4D63-8912-7977FA7B824B}" srcOrd="2" destOrd="0" presId="urn:microsoft.com/office/officeart/2005/8/layout/vList2"/>
    <dgm:cxn modelId="{061CE581-78A0-4B3E-ADC0-95EE7309B6AB}" type="presParOf" srcId="{22E0218F-0207-4712-91CE-67DD70BEF9CF}" destId="{48249F45-D922-4D39-8C8E-59138C473984}" srcOrd="3" destOrd="0" presId="urn:microsoft.com/office/officeart/2005/8/layout/vList2"/>
    <dgm:cxn modelId="{44D108C1-CFBE-4634-9D8B-1A32A2894019}" type="presParOf" srcId="{22E0218F-0207-4712-91CE-67DD70BEF9CF}" destId="{594F3CDF-BD46-40B2-AAA1-310976351EF8}"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A40C68E-C4C4-4491-BFE2-886CC1338BCA}">
      <dsp:nvSpPr>
        <dsp:cNvPr id="0" name=""/>
        <dsp:cNvSpPr/>
      </dsp:nvSpPr>
      <dsp:spPr>
        <a:xfrm>
          <a:off x="0" y="258524"/>
          <a:ext cx="1872208" cy="748883"/>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65B0DD-10E5-4058-8811-506E92A58435}">
      <dsp:nvSpPr>
        <dsp:cNvPr id="0" name=""/>
        <dsp:cNvSpPr/>
      </dsp:nvSpPr>
      <dsp:spPr>
        <a:xfrm>
          <a:off x="322793" y="428746"/>
          <a:ext cx="1230425" cy="454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25120" rIns="0" bIns="325120" numCol="1" spcCol="1270" anchor="ctr" anchorCtr="0">
          <a:noAutofit/>
        </a:bodyPr>
        <a:lstStyle/>
        <a:p>
          <a:pPr lvl="0" algn="ctr" defTabSz="1422400">
            <a:lnSpc>
              <a:spcPct val="90000"/>
            </a:lnSpc>
            <a:spcBef>
              <a:spcPct val="0"/>
            </a:spcBef>
            <a:spcAft>
              <a:spcPct val="35000"/>
            </a:spcAft>
          </a:pPr>
          <a:r>
            <a:rPr lang="el-GR" sz="3200" b="1" kern="1200" dirty="0" smtClean="0">
              <a:solidFill>
                <a:schemeClr val="bg1"/>
              </a:solidFill>
            </a:rPr>
            <a:t>άρα</a:t>
          </a:r>
          <a:endParaRPr lang="en-GB" sz="3200" b="1" kern="1200" dirty="0">
            <a:solidFill>
              <a:schemeClr val="bg1"/>
            </a:solidFill>
          </a:endParaRPr>
        </a:p>
      </dsp:txBody>
      <dsp:txXfrm>
        <a:off x="322793" y="428746"/>
        <a:ext cx="1230425" cy="45468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8AB1C4-A109-47EF-8CA1-825023C021C7}">
      <dsp:nvSpPr>
        <dsp:cNvPr id="0" name=""/>
        <dsp:cNvSpPr/>
      </dsp:nvSpPr>
      <dsp:spPr>
        <a:xfrm>
          <a:off x="3531" y="343"/>
          <a:ext cx="7218313" cy="1919885"/>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rtl="0">
            <a:lnSpc>
              <a:spcPct val="90000"/>
            </a:lnSpc>
            <a:spcBef>
              <a:spcPct val="0"/>
            </a:spcBef>
            <a:spcAft>
              <a:spcPct val="35000"/>
            </a:spcAft>
          </a:pPr>
          <a:r>
            <a:rPr lang="el-GR" sz="2400" kern="1200" baseline="0" dirty="0" smtClean="0"/>
            <a:t>Μια μελέτη βρήκε ομοφυλόφιλους άντρες που είχαν </a:t>
          </a:r>
          <a:r>
            <a:rPr lang="el-GR" sz="2400" b="1" kern="1200" baseline="0" dirty="0" smtClean="0"/>
            <a:t>περισσότερους ομοφυλόφιλους </a:t>
          </a:r>
          <a:r>
            <a:rPr lang="el-GR" sz="2400" kern="1200" baseline="0" dirty="0" smtClean="0"/>
            <a:t>θείους και ξαδέλφια </a:t>
          </a:r>
          <a:r>
            <a:rPr lang="el-GR" sz="2400" b="1" kern="1200" baseline="0" dirty="0" smtClean="0"/>
            <a:t>στη μητρική πλευρά </a:t>
          </a:r>
          <a:r>
            <a:rPr lang="el-GR" sz="2400" kern="1200" baseline="0" dirty="0" smtClean="0"/>
            <a:t>από ότι στην πατρική πλευρά της οικογένειάς τους (δηλ. Μετάδοση της μητέρας, </a:t>
          </a:r>
          <a:r>
            <a:rPr lang="en-GB" sz="2400" kern="1200" baseline="0" dirty="0" err="1" smtClean="0"/>
            <a:t>Hamer</a:t>
          </a:r>
          <a:r>
            <a:rPr lang="en-GB" sz="2400" kern="1200" baseline="0" dirty="0" smtClean="0"/>
            <a:t> et al</a:t>
          </a:r>
          <a:r>
            <a:rPr lang="el-GR" sz="2400" kern="1200" baseline="0" dirty="0" smtClean="0"/>
            <a:t>., 1993 </a:t>
          </a:r>
          <a:endParaRPr lang="el-GR" sz="2400" kern="1200" baseline="0" dirty="0"/>
        </a:p>
      </dsp:txBody>
      <dsp:txXfrm>
        <a:off x="3531" y="343"/>
        <a:ext cx="7218313" cy="1919885"/>
      </dsp:txXfrm>
    </dsp:sp>
    <dsp:sp modelId="{368B33F7-FD1B-4629-BA6E-7007A70AEB99}">
      <dsp:nvSpPr>
        <dsp:cNvPr id="0" name=""/>
        <dsp:cNvSpPr/>
      </dsp:nvSpPr>
      <dsp:spPr>
        <a:xfrm>
          <a:off x="3531" y="2016223"/>
          <a:ext cx="7231936" cy="122413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rtl="0">
            <a:lnSpc>
              <a:spcPct val="90000"/>
            </a:lnSpc>
            <a:spcBef>
              <a:spcPct val="0"/>
            </a:spcBef>
            <a:spcAft>
              <a:spcPct val="35000"/>
            </a:spcAft>
          </a:pPr>
          <a:r>
            <a:rPr lang="el-GR" sz="2400" kern="1200" baseline="0" dirty="0" smtClean="0"/>
            <a:t>Μία </a:t>
          </a:r>
          <a:r>
            <a:rPr lang="el-GR" sz="2400" b="1" kern="1200" baseline="0" dirty="0" smtClean="0"/>
            <a:t>μετέπειτα μελέτη αναπαρήγαγε τα ευρήματα </a:t>
          </a:r>
          <a:r>
            <a:rPr lang="el-GR" sz="2400" kern="1200" baseline="0" dirty="0" smtClean="0"/>
            <a:t>της μετάδοσης από την μητέρας (</a:t>
          </a:r>
          <a:r>
            <a:rPr lang="en-GB" sz="2400" kern="1200" baseline="0" dirty="0" smtClean="0"/>
            <a:t>Rice et al</a:t>
          </a:r>
          <a:r>
            <a:rPr lang="el-GR" sz="2400" kern="1200" baseline="0" dirty="0" smtClean="0"/>
            <a:t>., 1999), </a:t>
          </a:r>
          <a:endParaRPr lang="el-GR" sz="2400" kern="1200" baseline="0" dirty="0"/>
        </a:p>
      </dsp:txBody>
      <dsp:txXfrm>
        <a:off x="3531" y="2016223"/>
        <a:ext cx="7231936" cy="1224137"/>
      </dsp:txXfrm>
    </dsp:sp>
    <dsp:sp modelId="{202AAB61-B0D7-4ABB-9AB5-4A58163593F0}">
      <dsp:nvSpPr>
        <dsp:cNvPr id="0" name=""/>
        <dsp:cNvSpPr/>
      </dsp:nvSpPr>
      <dsp:spPr>
        <a:xfrm>
          <a:off x="7063" y="3308804"/>
          <a:ext cx="7231936" cy="1919885"/>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rtl="0">
            <a:lnSpc>
              <a:spcPct val="90000"/>
            </a:lnSpc>
            <a:spcBef>
              <a:spcPct val="0"/>
            </a:spcBef>
            <a:spcAft>
              <a:spcPct val="35000"/>
            </a:spcAft>
          </a:pPr>
          <a:r>
            <a:rPr lang="el-GR" sz="2400" b="1" kern="1200" baseline="0" dirty="0" smtClean="0"/>
            <a:t>Δύο άλλες δεν αναπαρήγαγαν τα </a:t>
          </a:r>
          <a:r>
            <a:rPr lang="el-GR" sz="2400" b="1" kern="1200" baseline="0" dirty="0" err="1" smtClean="0"/>
            <a:t>ιδια</a:t>
          </a:r>
          <a:r>
            <a:rPr lang="el-GR" sz="2400" b="1" kern="1200" baseline="0" dirty="0" smtClean="0"/>
            <a:t>                                                              </a:t>
          </a:r>
          <a:r>
            <a:rPr lang="el-GR" sz="2400" kern="1200" baseline="0" dirty="0" smtClean="0"/>
            <a:t>(</a:t>
          </a:r>
          <a:r>
            <a:rPr lang="en-GB" sz="2400" kern="1200" baseline="0" dirty="0" smtClean="0"/>
            <a:t>Bailey et al</a:t>
          </a:r>
          <a:r>
            <a:rPr lang="el-GR" sz="2400" kern="1200" baseline="0" dirty="0" smtClean="0"/>
            <a:t>., 1999, </a:t>
          </a:r>
          <a:r>
            <a:rPr lang="en-GB" sz="2400" kern="1200" baseline="0" dirty="0" smtClean="0"/>
            <a:t>McKnight</a:t>
          </a:r>
          <a:r>
            <a:rPr lang="el-GR" sz="2400" kern="1200" baseline="0" dirty="0" smtClean="0"/>
            <a:t> και </a:t>
          </a:r>
          <a:r>
            <a:rPr lang="en-GB" sz="2400" kern="1200" baseline="0" dirty="0" smtClean="0"/>
            <a:t>Malcolm</a:t>
          </a:r>
          <a:r>
            <a:rPr lang="el-GR" sz="2400" kern="1200" baseline="0" dirty="0" smtClean="0"/>
            <a:t> 2000). </a:t>
          </a:r>
        </a:p>
        <a:p>
          <a:pPr lvl="0" algn="l" defTabSz="1066800" rtl="0">
            <a:lnSpc>
              <a:spcPct val="90000"/>
            </a:lnSpc>
            <a:spcBef>
              <a:spcPct val="0"/>
            </a:spcBef>
            <a:spcAft>
              <a:spcPct val="35000"/>
            </a:spcAft>
          </a:pPr>
          <a:r>
            <a:rPr lang="el-GR" sz="2800" b="1" kern="1200" baseline="0" dirty="0" smtClean="0">
              <a:solidFill>
                <a:srgbClr val="7030A0"/>
              </a:solidFill>
            </a:rPr>
            <a:t>Θα χρειαστεί περισσότερη έρευνα για να αποσαφηνιστεί αυτή η ασυμφωνία. </a:t>
          </a:r>
          <a:endParaRPr lang="en-GB" sz="2800" b="1" kern="1200" baseline="0" dirty="0">
            <a:solidFill>
              <a:srgbClr val="7030A0"/>
            </a:solidFill>
          </a:endParaRPr>
        </a:p>
      </dsp:txBody>
      <dsp:txXfrm>
        <a:off x="7063" y="3308804"/>
        <a:ext cx="7231936" cy="191988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F7453C-A4F3-49F8-887F-77ECD16704A6}">
      <dsp:nvSpPr>
        <dsp:cNvPr id="0" name=""/>
        <dsp:cNvSpPr/>
      </dsp:nvSpPr>
      <dsp:spPr>
        <a:xfrm>
          <a:off x="0" y="88677"/>
          <a:ext cx="7239000" cy="1473066"/>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b="1" kern="1200" baseline="0" dirty="0" smtClean="0"/>
            <a:t>Η πιο ευρέως διαδεδομένη εξελικτική υπόθεση </a:t>
          </a:r>
          <a:r>
            <a:rPr lang="el-GR" sz="2000" kern="1200" baseline="0" dirty="0" smtClean="0"/>
            <a:t>σχετικά με τη διατήρηση της ομοφυλοφιλίας.</a:t>
          </a:r>
          <a:endParaRPr lang="en-US" sz="2000" kern="1200" baseline="0" dirty="0"/>
        </a:p>
      </dsp:txBody>
      <dsp:txXfrm>
        <a:off x="0" y="88677"/>
        <a:ext cx="7239000" cy="1473066"/>
      </dsp:txXfrm>
    </dsp:sp>
    <dsp:sp modelId="{C8296326-BA1F-478F-A969-02099426562A}">
      <dsp:nvSpPr>
        <dsp:cNvPr id="0" name=""/>
        <dsp:cNvSpPr/>
      </dsp:nvSpPr>
      <dsp:spPr>
        <a:xfrm>
          <a:off x="0" y="1619344"/>
          <a:ext cx="7239000" cy="135135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baseline="0" dirty="0" smtClean="0"/>
            <a:t>Το 1975, ο </a:t>
          </a:r>
          <a:r>
            <a:rPr lang="en-GB" sz="2000" kern="1200" baseline="0" dirty="0" smtClean="0"/>
            <a:t>E</a:t>
          </a:r>
          <a:r>
            <a:rPr lang="el-GR" sz="2000" kern="1200" baseline="0" dirty="0" smtClean="0"/>
            <a:t>. </a:t>
          </a:r>
          <a:r>
            <a:rPr lang="en-GB" sz="2000" kern="1200" baseline="0" dirty="0" smtClean="0"/>
            <a:t>O</a:t>
          </a:r>
          <a:r>
            <a:rPr lang="el-GR" sz="2000" kern="1200" baseline="0" dirty="0" smtClean="0"/>
            <a:t>. </a:t>
          </a:r>
          <a:r>
            <a:rPr lang="en-GB" sz="2000" kern="1200" baseline="0" dirty="0" smtClean="0"/>
            <a:t>Wilson</a:t>
          </a:r>
          <a:r>
            <a:rPr lang="el-GR" sz="2000" kern="1200" baseline="0" dirty="0" smtClean="0"/>
            <a:t> υποστήριξε ότι αντί να παράγουν τους δικούς τους απογόνους, οι </a:t>
          </a:r>
          <a:r>
            <a:rPr lang="el-GR" sz="2000" b="1" kern="1200" baseline="0" dirty="0" smtClean="0"/>
            <a:t>ομοφυλόφιλοι άντρες αναπαράγουν «έμμεσα» </a:t>
          </a:r>
          <a:r>
            <a:rPr lang="el-GR" sz="2000" kern="1200" baseline="0" dirty="0" smtClean="0"/>
            <a:t>συμβάλλοντας τους πόρους τους στους απογόνους των συγγενών τους.</a:t>
          </a:r>
          <a:endParaRPr lang="en-US" sz="2000" kern="1200" baseline="0" dirty="0"/>
        </a:p>
      </dsp:txBody>
      <dsp:txXfrm>
        <a:off x="0" y="1619344"/>
        <a:ext cx="7239000" cy="1351350"/>
      </dsp:txXfrm>
    </dsp:sp>
    <dsp:sp modelId="{12BB6E93-86F5-40FF-80C0-8B8A34B4E64D}">
      <dsp:nvSpPr>
        <dsp:cNvPr id="0" name=""/>
        <dsp:cNvSpPr/>
      </dsp:nvSpPr>
      <dsp:spPr>
        <a:xfrm>
          <a:off x="0" y="3028294"/>
          <a:ext cx="7239000" cy="135135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b="1" kern="1200" baseline="0" dirty="0" smtClean="0"/>
            <a:t>τείνουν να είναι λιγότερο σωματικά επιθετικοί </a:t>
          </a:r>
          <a:r>
            <a:rPr lang="el-GR" sz="2000" kern="1200" baseline="0" dirty="0" smtClean="0"/>
            <a:t>απ 'ότι οι ετεροφυλόφιλοι άντρες (</a:t>
          </a:r>
          <a:r>
            <a:rPr lang="en-GB" sz="2000" kern="1200" baseline="0" dirty="0" smtClean="0"/>
            <a:t>Bailey and </a:t>
          </a:r>
          <a:r>
            <a:rPr lang="en-GB" sz="2000" kern="1200" baseline="0" dirty="0" err="1" smtClean="0"/>
            <a:t>Zucker</a:t>
          </a:r>
          <a:r>
            <a:rPr lang="el-GR" sz="2000" kern="1200" baseline="0" dirty="0" smtClean="0"/>
            <a:t> 1995). </a:t>
          </a:r>
          <a:endParaRPr lang="en-GB" sz="2000" kern="1200" dirty="0"/>
        </a:p>
      </dsp:txBody>
      <dsp:txXfrm>
        <a:off x="0" y="3028294"/>
        <a:ext cx="7239000" cy="1351350"/>
      </dsp:txXfrm>
    </dsp:sp>
    <dsp:sp modelId="{09CE2457-61D4-44F8-9D7F-58D58010BA68}">
      <dsp:nvSpPr>
        <dsp:cNvPr id="0" name=""/>
        <dsp:cNvSpPr/>
      </dsp:nvSpPr>
      <dsp:spPr>
        <a:xfrm>
          <a:off x="0" y="4437244"/>
          <a:ext cx="7239000" cy="135135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baseline="0" dirty="0" smtClean="0"/>
            <a:t>οι ομοφυλόφιλοι ήταν κατά μέσο όρο </a:t>
          </a:r>
          <a:r>
            <a:rPr lang="el-GR" sz="2000" b="1" kern="1200" baseline="0" dirty="0" smtClean="0"/>
            <a:t>περισσότερο </a:t>
          </a:r>
          <a:r>
            <a:rPr lang="el-GR" sz="2000" b="1" kern="1200" baseline="0" dirty="0" err="1" smtClean="0"/>
            <a:t>ενσυναισθητικοί</a:t>
          </a:r>
          <a:r>
            <a:rPr lang="el-GR" sz="2000" b="1" kern="1200" baseline="0" dirty="0" smtClean="0"/>
            <a:t> </a:t>
          </a:r>
          <a:r>
            <a:rPr lang="el-GR" sz="2000" kern="1200" baseline="0" dirty="0" smtClean="0"/>
            <a:t>από τους ετεροφυλόφιλους άνδρες (1995, οι </a:t>
          </a:r>
          <a:r>
            <a:rPr lang="en-GB" sz="2000" kern="1200" baseline="0" dirty="0" err="1" smtClean="0"/>
            <a:t>Salais</a:t>
          </a:r>
          <a:r>
            <a:rPr lang="el-GR" sz="2000" kern="1200" baseline="0" dirty="0" smtClean="0"/>
            <a:t> και </a:t>
          </a:r>
          <a:r>
            <a:rPr lang="en-GB" sz="2000" kern="1200" baseline="0" dirty="0" smtClean="0"/>
            <a:t>Fischer</a:t>
          </a:r>
          <a:r>
            <a:rPr lang="el-GR" sz="2000" kern="1200" baseline="0" dirty="0" smtClean="0"/>
            <a:t>) </a:t>
          </a:r>
          <a:endParaRPr lang="en-GB" sz="2000" kern="1200" dirty="0"/>
        </a:p>
      </dsp:txBody>
      <dsp:txXfrm>
        <a:off x="0" y="4437244"/>
        <a:ext cx="7239000" cy="135135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FCFFC5-6CA7-487D-B13A-895CA64E37C5}">
      <dsp:nvSpPr>
        <dsp:cNvPr id="0" name=""/>
        <dsp:cNvSpPr/>
      </dsp:nvSpPr>
      <dsp:spPr>
        <a:xfrm>
          <a:off x="0" y="110633"/>
          <a:ext cx="7239000" cy="180501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l-GR" sz="2200" kern="1200" baseline="0" dirty="0" smtClean="0"/>
            <a:t>Η </a:t>
          </a:r>
          <a:r>
            <a:rPr lang="el-GR" sz="2200" kern="1200" baseline="0" dirty="0" err="1" smtClean="0"/>
            <a:t>υποθεση</a:t>
          </a:r>
          <a:r>
            <a:rPr lang="el-GR" sz="2200" kern="1200" baseline="0" dirty="0" smtClean="0"/>
            <a:t> αυτή αντιμετωπίζει την ομοφυλοφιλία </a:t>
          </a:r>
          <a:r>
            <a:rPr lang="el-GR" sz="2200" b="1" kern="1200" baseline="0" dirty="0" smtClean="0"/>
            <a:t>ως προσαρμογή</a:t>
          </a:r>
          <a:endParaRPr lang="en-GB" sz="2200" b="1" kern="1200" dirty="0"/>
        </a:p>
      </dsp:txBody>
      <dsp:txXfrm>
        <a:off x="0" y="110633"/>
        <a:ext cx="7239000" cy="1805017"/>
      </dsp:txXfrm>
    </dsp:sp>
    <dsp:sp modelId="{DF515EFE-797D-4D63-8912-7977FA7B824B}">
      <dsp:nvSpPr>
        <dsp:cNvPr id="0" name=""/>
        <dsp:cNvSpPr/>
      </dsp:nvSpPr>
      <dsp:spPr>
        <a:xfrm>
          <a:off x="0" y="1979011"/>
          <a:ext cx="7239000" cy="180501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l-GR" sz="2200" kern="1200" baseline="0" dirty="0" smtClean="0"/>
            <a:t>η ομοφυλοφιλία </a:t>
          </a:r>
          <a:r>
            <a:rPr lang="el-GR" sz="2200" b="1" kern="1200" baseline="0" dirty="0" smtClean="0"/>
            <a:t>δεν θεωρείται ως αναπτυξιακό ελάττωμα ή ασθένεια</a:t>
          </a:r>
          <a:r>
            <a:rPr lang="el-GR" sz="2200" kern="1200" baseline="0" dirty="0" smtClean="0"/>
            <a:t>, αλλά ως μια «κανονική» </a:t>
          </a:r>
          <a:r>
            <a:rPr lang="el-GR" sz="2200" b="1" kern="1200" baseline="0" dirty="0" smtClean="0"/>
            <a:t>παραλλαγή</a:t>
          </a:r>
          <a:r>
            <a:rPr lang="el-GR" sz="2200" kern="1200" baseline="0" dirty="0" smtClean="0"/>
            <a:t> της ανθρώπινης σεξουαλικότητας, η οποία παρέχει ένα </a:t>
          </a:r>
          <a:r>
            <a:rPr lang="el-GR" sz="2200" b="1" kern="1200" baseline="0" dirty="0" smtClean="0"/>
            <a:t>θετικό πλεονέκτημα</a:t>
          </a:r>
          <a:r>
            <a:rPr lang="el-GR" sz="2200" kern="1200" baseline="0" dirty="0" smtClean="0"/>
            <a:t> στις οικογένειες στις οποίες βρίσκεται.</a:t>
          </a:r>
          <a:endParaRPr lang="en-GB" sz="2200" kern="1200" dirty="0"/>
        </a:p>
      </dsp:txBody>
      <dsp:txXfrm>
        <a:off x="0" y="1979011"/>
        <a:ext cx="7239000" cy="1805017"/>
      </dsp:txXfrm>
    </dsp:sp>
    <dsp:sp modelId="{594F3CDF-BD46-40B2-AAA1-310976351EF8}">
      <dsp:nvSpPr>
        <dsp:cNvPr id="0" name=""/>
        <dsp:cNvSpPr/>
      </dsp:nvSpPr>
      <dsp:spPr>
        <a:xfrm>
          <a:off x="0" y="3847388"/>
          <a:ext cx="7239000" cy="180501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l-GR" sz="2200" kern="1200" baseline="0" dirty="0" smtClean="0"/>
            <a:t>Παρά τις σημαντικές εννοιολογικές και θεωρητικές του αδυναμίες και τα εμπειρικά στοιχεία εναντίον της</a:t>
          </a:r>
          <a:r>
            <a:rPr lang="el-GR" sz="2200" b="1" kern="1200" baseline="0" dirty="0" smtClean="0"/>
            <a:t>, </a:t>
          </a:r>
          <a:r>
            <a:rPr lang="el-GR" sz="2200" b="1" kern="1200" baseline="0" dirty="0" smtClean="0">
              <a:solidFill>
                <a:srgbClr val="7030A0"/>
              </a:solidFill>
            </a:rPr>
            <a:t>η υπόθεση της επιλογής συγγένειας δεν έχει ακόμη απορριφθεί.</a:t>
          </a:r>
          <a:endParaRPr lang="en-GB" sz="2200" b="1" kern="1200" baseline="0" dirty="0">
            <a:solidFill>
              <a:srgbClr val="7030A0"/>
            </a:solidFill>
          </a:endParaRPr>
        </a:p>
      </dsp:txBody>
      <dsp:txXfrm>
        <a:off x="0" y="3847388"/>
        <a:ext cx="7239000" cy="180501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4C638E-9B52-474D-9105-0DA1367C89D7}" type="datetimeFigureOut">
              <a:rPr lang="en-GB" smtClean="0"/>
              <a:pPr/>
              <a:t>12/06/2018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FD456E-9C77-486D-8922-C211AA32E15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2FD456E-9C77-486D-8922-C211AA32E15F}"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2FD456E-9C77-486D-8922-C211AA32E15F}" type="slidenum">
              <a:rPr lang="en-GB" smtClean="0"/>
              <a:pPr/>
              <a:t>40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3C8717-51CB-461A-B025-840DBDFF3E60}" type="datetimeFigureOut">
              <a:rPr lang="en-GB" smtClean="0"/>
              <a:pPr/>
              <a:t>12/06/2018</a:t>
            </a:fld>
            <a:endParaRPr lang="en-GB"/>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GB"/>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655EA43-6E1C-481D-8DBB-A63E9DE8F0D2}"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93C8717-51CB-461A-B025-840DBDFF3E60}" type="datetimeFigureOut">
              <a:rPr lang="en-GB" smtClean="0"/>
              <a:pPr/>
              <a:t>12/06/2018</a:t>
            </a:fld>
            <a:endParaRPr lang="en-GB"/>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GB"/>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655EA43-6E1C-481D-8DBB-A63E9DE8F0D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3C8717-51CB-461A-B025-840DBDFF3E60}" type="datetimeFigureOut">
              <a:rPr lang="en-GB" smtClean="0"/>
              <a:pPr/>
              <a:t>12/06/2018</a:t>
            </a:fld>
            <a:endParaRPr lang="en-GB"/>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GB"/>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655EA43-6E1C-481D-8DBB-A63E9DE8F0D2}"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93C8717-51CB-461A-B025-840DBDFF3E60}" type="datetimeFigureOut">
              <a:rPr lang="en-GB" smtClean="0"/>
              <a:pPr/>
              <a:t>12/06/2018</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GB"/>
          </a:p>
        </p:txBody>
      </p:sp>
      <p:sp>
        <p:nvSpPr>
          <p:cNvPr id="4" name="Slide Number Placeholder 3"/>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655EA43-6E1C-481D-8DBB-A63E9DE8F0D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93C8717-51CB-461A-B025-840DBDFF3E60}" type="datetimeFigureOut">
              <a:rPr lang="en-GB" smtClean="0"/>
              <a:pPr/>
              <a:t>12/06/2018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655EA43-6E1C-481D-8DBB-A63E9DE8F0D2}" type="slidenum">
              <a:rPr lang="en-GB" smtClean="0"/>
              <a:pPr/>
              <a:t>‹#›</a:t>
            </a:fld>
            <a:endParaRPr lang="en-GB"/>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3C8717-51CB-461A-B025-840DBDFF3E60}" type="datetimeFigureOut">
              <a:rPr lang="en-GB" smtClean="0"/>
              <a:pPr/>
              <a:t>12/06/2018</a:t>
            </a:fld>
            <a:endParaRPr lang="en-GB"/>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GB"/>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655EA43-6E1C-481D-8DBB-A63E9DE8F0D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hyperlink" Target="https://www.ncbi.nlm.nih.gov/pubmed/?term=Skorska%20M%5bAuthor%5d&amp;cauthor=true&amp;cauthor_uid=21315103" TargetMode="External"/><Relationship Id="rId2" Type="http://schemas.openxmlformats.org/officeDocument/2006/relationships/hyperlink" Target="https://www.ncbi.nlm.nih.gov/pubmed/?term=Bogaert%20AF%5bAuthor%5d&amp;cauthor=true&amp;cauthor_uid=21315103" TargetMode="External"/><Relationship Id="rId1" Type="http://schemas.openxmlformats.org/officeDocument/2006/relationships/slideLayout" Target="../slideLayouts/slideLayout2.xml"/><Relationship Id="rId4" Type="http://schemas.openxmlformats.org/officeDocument/2006/relationships/hyperlink" Target="https://www.ncbi.nlm.nih.gov/pubmed/21315103"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868" y="332656"/>
            <a:ext cx="5105400" cy="3528392"/>
          </a:xfrm>
        </p:spPr>
        <p:txBody>
          <a:bodyPr>
            <a:normAutofit fontScale="90000"/>
          </a:bodyPr>
          <a:lstStyle/>
          <a:p>
            <a:r>
              <a:rPr lang="en-GB" sz="3600" dirty="0" smtClean="0"/>
              <a:t>Biological </a:t>
            </a:r>
            <a:r>
              <a:rPr lang="en-GB" sz="3600" dirty="0"/>
              <a:t>Explanations</a:t>
            </a:r>
            <a:br>
              <a:rPr lang="en-GB" sz="3600" dirty="0"/>
            </a:br>
            <a:r>
              <a:rPr lang="en-GB" sz="3600" dirty="0"/>
              <a:t>of Human </a:t>
            </a:r>
            <a:r>
              <a:rPr lang="en-GB" sz="3600" dirty="0" smtClean="0"/>
              <a:t>Sexuality</a:t>
            </a:r>
            <a:r>
              <a:rPr lang="el-GR" sz="3600" dirty="0" smtClean="0"/>
              <a:t/>
            </a:r>
            <a:br>
              <a:rPr lang="el-GR" sz="3600" dirty="0" smtClean="0"/>
            </a:br>
            <a:r>
              <a:rPr lang="en-GB" sz="3600" dirty="0"/>
              <a:t/>
            </a:r>
            <a:br>
              <a:rPr lang="en-GB" sz="3600" dirty="0"/>
            </a:br>
            <a:r>
              <a:rPr lang="en-GB" sz="3600" dirty="0"/>
              <a:t>The Genetic Basis of Sexual</a:t>
            </a:r>
            <a:br>
              <a:rPr lang="en-GB" sz="3600" dirty="0"/>
            </a:br>
            <a:r>
              <a:rPr lang="en-GB" sz="3600" dirty="0"/>
              <a:t>Orientation</a:t>
            </a:r>
          </a:p>
        </p:txBody>
      </p:sp>
      <p:sp>
        <p:nvSpPr>
          <p:cNvPr id="3" name="Subtitle 2"/>
          <p:cNvSpPr>
            <a:spLocks noGrp="1"/>
          </p:cNvSpPr>
          <p:nvPr>
            <p:ph type="subTitle" idx="1"/>
          </p:nvPr>
        </p:nvSpPr>
        <p:spPr>
          <a:xfrm>
            <a:off x="3354442" y="4365104"/>
            <a:ext cx="5114778" cy="1008112"/>
          </a:xfrm>
        </p:spPr>
        <p:txBody>
          <a:bodyPr/>
          <a:lstStyle/>
          <a:p>
            <a:endParaRPr lang="en-GB" dirty="0" smtClean="0"/>
          </a:p>
          <a:p>
            <a:r>
              <a:rPr lang="en-GB" dirty="0" smtClean="0"/>
              <a:t>Christopher Horvath</a:t>
            </a:r>
            <a:endParaRPr lang="en-GB" dirty="0"/>
          </a:p>
        </p:txBody>
      </p:sp>
      <p:pic>
        <p:nvPicPr>
          <p:cNvPr id="4" name="Picture 3" descr="images (10).jpg"/>
          <p:cNvPicPr>
            <a:picLocks noChangeAspect="1"/>
          </p:cNvPicPr>
          <p:nvPr/>
        </p:nvPicPr>
        <p:blipFill>
          <a:blip r:embed="rId2" cstate="print"/>
          <a:stretch>
            <a:fillRect/>
          </a:stretch>
        </p:blipFill>
        <p:spPr>
          <a:xfrm>
            <a:off x="395536" y="404664"/>
            <a:ext cx="1800200" cy="106655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239000" cy="1080120"/>
          </a:xfrm>
        </p:spPr>
        <p:txBody>
          <a:bodyPr>
            <a:normAutofit fontScale="90000"/>
          </a:bodyPr>
          <a:lstStyle/>
          <a:p>
            <a:r>
              <a:rPr lang="el-GR" dirty="0" smtClean="0"/>
              <a:t>«</a:t>
            </a:r>
            <a:r>
              <a:rPr lang="el-GR" dirty="0" err="1" smtClean="0"/>
              <a:t>Υπαρχει</a:t>
            </a:r>
            <a:r>
              <a:rPr lang="el-GR" dirty="0" smtClean="0"/>
              <a:t> </a:t>
            </a:r>
            <a:r>
              <a:rPr lang="el-GR" dirty="0" err="1" smtClean="0"/>
              <a:t>γκει</a:t>
            </a:r>
            <a:r>
              <a:rPr lang="el-GR" dirty="0" smtClean="0"/>
              <a:t> </a:t>
            </a:r>
            <a:r>
              <a:rPr lang="el-GR" dirty="0" err="1" smtClean="0"/>
              <a:t>γονιδιο;</a:t>
            </a:r>
            <a:r>
              <a:rPr lang="el-GR" dirty="0" err="1" smtClean="0">
                <a:solidFill>
                  <a:schemeClr val="tx1"/>
                </a:solidFill>
              </a:rPr>
              <a:t>ισως</a:t>
            </a:r>
            <a:r>
              <a:rPr lang="el-GR" dirty="0" smtClean="0">
                <a:solidFill>
                  <a:schemeClr val="tx1"/>
                </a:solidFill>
              </a:rPr>
              <a:t> είναι το </a:t>
            </a:r>
            <a:r>
              <a:rPr lang="el-GR" dirty="0" err="1" smtClean="0">
                <a:solidFill>
                  <a:schemeClr val="tx1"/>
                </a:solidFill>
              </a:rPr>
              <a:t>λαθοσ</a:t>
            </a:r>
            <a:r>
              <a:rPr lang="el-GR" dirty="0" smtClean="0">
                <a:solidFill>
                  <a:schemeClr val="tx1"/>
                </a:solidFill>
              </a:rPr>
              <a:t> </a:t>
            </a:r>
            <a:r>
              <a:rPr lang="el-GR" dirty="0" err="1" smtClean="0">
                <a:solidFill>
                  <a:schemeClr val="tx1"/>
                </a:solidFill>
              </a:rPr>
              <a:t>ερωτημα</a:t>
            </a:r>
            <a:endParaRPr lang="en-GB" dirty="0">
              <a:solidFill>
                <a:schemeClr val="tx1"/>
              </a:solidFill>
            </a:endParaRPr>
          </a:p>
        </p:txBody>
      </p:sp>
      <p:sp>
        <p:nvSpPr>
          <p:cNvPr id="3" name="Content Placeholder 2"/>
          <p:cNvSpPr>
            <a:spLocks noGrp="1"/>
          </p:cNvSpPr>
          <p:nvPr>
            <p:ph idx="1"/>
          </p:nvPr>
        </p:nvSpPr>
        <p:spPr>
          <a:xfrm>
            <a:off x="457200" y="1052736"/>
            <a:ext cx="7239000" cy="5403000"/>
          </a:xfrm>
        </p:spPr>
        <p:txBody>
          <a:bodyPr>
            <a:normAutofit fontScale="92500" lnSpcReduction="20000"/>
          </a:bodyPr>
          <a:lstStyle/>
          <a:p>
            <a:endParaRPr lang="el-GR" dirty="0" smtClean="0"/>
          </a:p>
          <a:p>
            <a:r>
              <a:rPr lang="el-GR" dirty="0" smtClean="0"/>
              <a:t>Ο σεξουαλικός προσανατολισμός =πολύπλοκο φαινόμενο, </a:t>
            </a:r>
          </a:p>
          <a:p>
            <a:pPr>
              <a:buNone/>
            </a:pPr>
            <a:endParaRPr lang="el-GR" dirty="0" smtClean="0"/>
          </a:p>
          <a:p>
            <a:endParaRPr lang="el-GR" dirty="0" smtClean="0"/>
          </a:p>
          <a:p>
            <a:r>
              <a:rPr lang="el-GR" dirty="0" smtClean="0"/>
              <a:t>Ένα γονίδιο </a:t>
            </a:r>
            <a:r>
              <a:rPr lang="el-GR" sz="3200" b="1" dirty="0" smtClean="0"/>
              <a:t>προδιαθέτει </a:t>
            </a:r>
            <a:r>
              <a:rPr lang="el-GR" dirty="0" smtClean="0"/>
              <a:t>αλλά </a:t>
            </a:r>
            <a:r>
              <a:rPr lang="el-GR" sz="3200" b="1" dirty="0" smtClean="0"/>
              <a:t>δεν καθορίζει </a:t>
            </a:r>
            <a:r>
              <a:rPr lang="el-GR" dirty="0" smtClean="0"/>
              <a:t>το γενετήσιο προσανατολισμό με απόλυτη βεβαιότητα. </a:t>
            </a:r>
          </a:p>
          <a:p>
            <a:endParaRPr lang="el-GR" dirty="0" smtClean="0"/>
          </a:p>
          <a:p>
            <a:r>
              <a:rPr lang="el-GR" dirty="0" smtClean="0"/>
              <a:t>Πιθανότερο είναι ότι </a:t>
            </a:r>
            <a:r>
              <a:rPr lang="el-GR" sz="3000" b="1" dirty="0" smtClean="0"/>
              <a:t>πολλά γονίδια αλληλεπιδρούν</a:t>
            </a:r>
            <a:r>
              <a:rPr lang="el-GR" sz="3000" dirty="0" smtClean="0"/>
              <a:t> </a:t>
            </a:r>
            <a:r>
              <a:rPr lang="el-GR" sz="3000" b="1" dirty="0" smtClean="0"/>
              <a:t>μεταξύ τους</a:t>
            </a:r>
            <a:r>
              <a:rPr lang="el-GR" sz="3000" b="1" dirty="0" smtClean="0">
                <a:solidFill>
                  <a:srgbClr val="7030A0"/>
                </a:solidFill>
              </a:rPr>
              <a:t> </a:t>
            </a:r>
            <a:r>
              <a:rPr lang="el-GR" dirty="0" smtClean="0"/>
              <a:t>και </a:t>
            </a:r>
            <a:r>
              <a:rPr lang="el-GR" sz="3000" b="1" dirty="0" smtClean="0"/>
              <a:t>με περιβαλλοντικούς παράγοντες</a:t>
            </a:r>
            <a:r>
              <a:rPr lang="el-GR" b="1" dirty="0" smtClean="0"/>
              <a:t> </a:t>
            </a:r>
            <a:r>
              <a:rPr lang="el-GR" dirty="0" smtClean="0"/>
              <a:t>που επηρεάζουν την ανάπτυξη του σεξουαλικού προσανατολισμού. </a:t>
            </a:r>
          </a:p>
          <a:p>
            <a:pPr>
              <a:buNone/>
            </a:pPr>
            <a:r>
              <a:rPr lang="el-GR" dirty="0" smtClean="0"/>
              <a:t>.</a:t>
            </a:r>
            <a:endParaRPr lang="en-GB" dirty="0" smtClean="0"/>
          </a:p>
          <a:p>
            <a:endParaRPr lang="en-GB" dirty="0"/>
          </a:p>
        </p:txBody>
      </p:sp>
      <p:graphicFrame>
        <p:nvGraphicFramePr>
          <p:cNvPr id="5" name="Diagram 4"/>
          <p:cNvGraphicFramePr/>
          <p:nvPr/>
        </p:nvGraphicFramePr>
        <p:xfrm>
          <a:off x="2987824" y="1628800"/>
          <a:ext cx="1872208"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dirty="0" smtClean="0"/>
              <a:t>τρεις </a:t>
            </a:r>
            <a:r>
              <a:rPr lang="el-GR" sz="2800" dirty="0" err="1" smtClean="0"/>
              <a:t>μεθοδοι</a:t>
            </a:r>
            <a:r>
              <a:rPr lang="el-GR" sz="2800" dirty="0" smtClean="0"/>
              <a:t> </a:t>
            </a:r>
            <a:r>
              <a:rPr lang="el-GR" sz="2800" dirty="0" err="1" smtClean="0"/>
              <a:t>ερευνας</a:t>
            </a:r>
            <a:r>
              <a:rPr lang="el-GR" sz="2800" dirty="0" smtClean="0"/>
              <a:t> για την </a:t>
            </a:r>
            <a:r>
              <a:rPr lang="el-GR" sz="2800" dirty="0" err="1" smtClean="0"/>
              <a:t>διερευνηση</a:t>
            </a:r>
            <a:r>
              <a:rPr lang="el-GR" sz="2800" dirty="0" smtClean="0"/>
              <a:t> της </a:t>
            </a:r>
            <a:r>
              <a:rPr lang="el-GR" sz="2800" dirty="0" err="1" smtClean="0"/>
              <a:t>υπαρξης</a:t>
            </a:r>
            <a:r>
              <a:rPr lang="el-GR" sz="2800" dirty="0" smtClean="0"/>
              <a:t> </a:t>
            </a:r>
            <a:r>
              <a:rPr lang="el-GR" sz="2800" dirty="0" err="1" smtClean="0"/>
              <a:t>γενετικων</a:t>
            </a:r>
            <a:r>
              <a:rPr lang="el-GR" sz="2800" dirty="0" smtClean="0"/>
              <a:t> </a:t>
            </a:r>
            <a:r>
              <a:rPr lang="el-GR" sz="2800" dirty="0" err="1" smtClean="0"/>
              <a:t>επιρροων</a:t>
            </a:r>
            <a:r>
              <a:rPr lang="el-GR" sz="2800" dirty="0" smtClean="0"/>
              <a:t>:</a:t>
            </a:r>
            <a:endParaRPr lang="en-GB" sz="2800" dirty="0"/>
          </a:p>
        </p:txBody>
      </p:sp>
      <p:sp>
        <p:nvSpPr>
          <p:cNvPr id="3" name="Content Placeholder 2"/>
          <p:cNvSpPr>
            <a:spLocks noGrp="1"/>
          </p:cNvSpPr>
          <p:nvPr>
            <p:ph idx="1"/>
          </p:nvPr>
        </p:nvSpPr>
        <p:spPr/>
        <p:txBody>
          <a:bodyPr/>
          <a:lstStyle/>
          <a:p>
            <a:r>
              <a:rPr lang="el-GR" dirty="0" smtClean="0"/>
              <a:t>οικογενειακές μελέτες γενετήσιου προσανατολισμού,</a:t>
            </a:r>
          </a:p>
          <a:p>
            <a:r>
              <a:rPr lang="el-GR" dirty="0" smtClean="0"/>
              <a:t> μελέτες σε δίδυμα και </a:t>
            </a:r>
          </a:p>
          <a:p>
            <a:r>
              <a:rPr lang="el-GR" dirty="0" smtClean="0"/>
              <a:t>μοριακές γενετικές μελέτες. </a:t>
            </a:r>
          </a:p>
          <a:p>
            <a:endParaRPr lang="el-GR" dirty="0" smtClean="0"/>
          </a:p>
          <a:p>
            <a:pPr>
              <a:buNone/>
            </a:pPr>
            <a:r>
              <a:rPr lang="el-GR" dirty="0" smtClean="0"/>
              <a:t>   ΣΥΜΒΑΛΛΟΥΝ:</a:t>
            </a:r>
          </a:p>
          <a:p>
            <a:pPr>
              <a:buNone/>
            </a:pPr>
            <a:endParaRPr lang="el-GR" dirty="0" smtClean="0"/>
          </a:p>
          <a:p>
            <a:r>
              <a:rPr lang="el-GR" dirty="0" smtClean="0"/>
              <a:t>σε ξεχωριστές και χρήσιμες πληροφορίες καθώς και σε συγκεκριμένους περιορισμούς.</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20040"/>
            <a:ext cx="6940624" cy="1143000"/>
          </a:xfrm>
        </p:spPr>
        <p:txBody>
          <a:bodyPr>
            <a:normAutofit/>
          </a:bodyPr>
          <a:lstStyle/>
          <a:p>
            <a:r>
              <a:rPr lang="el-GR" sz="2800" dirty="0" smtClean="0"/>
              <a:t>1. </a:t>
            </a:r>
            <a:r>
              <a:rPr lang="el-GR" sz="2800" dirty="0" err="1" smtClean="0"/>
              <a:t>Μελετες</a:t>
            </a:r>
            <a:r>
              <a:rPr lang="el-GR" sz="2800" dirty="0" smtClean="0"/>
              <a:t> σε </a:t>
            </a:r>
            <a:r>
              <a:rPr lang="el-GR" sz="2800" dirty="0" err="1" smtClean="0"/>
              <a:t>γενεαλογικα</a:t>
            </a:r>
            <a:r>
              <a:rPr lang="el-GR" sz="2800" dirty="0" smtClean="0"/>
              <a:t> </a:t>
            </a:r>
            <a:r>
              <a:rPr lang="el-GR" sz="2800" dirty="0" err="1" smtClean="0"/>
              <a:t>δεντρα</a:t>
            </a:r>
            <a:r>
              <a:rPr lang="el-GR" sz="2800" dirty="0" smtClean="0"/>
              <a:t> </a:t>
            </a:r>
            <a:r>
              <a:rPr lang="el-GR" sz="2800" dirty="0" err="1" smtClean="0"/>
              <a:t>οικογενειων</a:t>
            </a:r>
            <a:r>
              <a:rPr lang="el-GR" sz="2800" dirty="0" smtClean="0"/>
              <a:t> :</a:t>
            </a:r>
            <a:endParaRPr lang="en-GB" sz="2800" dirty="0"/>
          </a:p>
        </p:txBody>
      </p:sp>
      <p:sp>
        <p:nvSpPr>
          <p:cNvPr id="3" name="Content Placeholder 2"/>
          <p:cNvSpPr>
            <a:spLocks noGrp="1"/>
          </p:cNvSpPr>
          <p:nvPr>
            <p:ph idx="1"/>
          </p:nvPr>
        </p:nvSpPr>
        <p:spPr/>
        <p:txBody>
          <a:bodyPr/>
          <a:lstStyle/>
          <a:p>
            <a:pPr>
              <a:buNone/>
            </a:pPr>
            <a:r>
              <a:rPr lang="el-GR" sz="2800" dirty="0" smtClean="0"/>
              <a:t>   Προκειμένου </a:t>
            </a:r>
            <a:r>
              <a:rPr lang="el-GR" sz="2800" b="1" dirty="0" smtClean="0">
                <a:solidFill>
                  <a:srgbClr val="7030A0"/>
                </a:solidFill>
              </a:rPr>
              <a:t>να αποδειχθεί </a:t>
            </a:r>
            <a:r>
              <a:rPr lang="el-GR" sz="2800" dirty="0" smtClean="0"/>
              <a:t>ότι </a:t>
            </a:r>
            <a:r>
              <a:rPr lang="el-GR" sz="2800" b="1" dirty="0" smtClean="0">
                <a:solidFill>
                  <a:srgbClr val="7030A0"/>
                </a:solidFill>
              </a:rPr>
              <a:t>τα γονίδια επηρεάζουν ένα χαρακτηριστικό</a:t>
            </a:r>
            <a:r>
              <a:rPr lang="el-GR" sz="2800" b="1" dirty="0" smtClean="0"/>
              <a:t> </a:t>
            </a:r>
            <a:r>
              <a:rPr lang="el-GR" sz="2800" dirty="0" smtClean="0"/>
              <a:t>όπως ο σεξουαλικός προσανατολισμός, πρέπει κανείς να δείξει:</a:t>
            </a:r>
          </a:p>
          <a:p>
            <a:pPr>
              <a:buNone/>
            </a:pPr>
            <a:endParaRPr lang="el-GR" sz="2800" dirty="0" smtClean="0"/>
          </a:p>
          <a:p>
            <a:r>
              <a:rPr lang="el-GR" sz="2800" dirty="0" smtClean="0"/>
              <a:t> </a:t>
            </a:r>
            <a:r>
              <a:rPr lang="el-GR" sz="2800" b="1" dirty="0" smtClean="0">
                <a:solidFill>
                  <a:srgbClr val="7030A0"/>
                </a:solidFill>
              </a:rPr>
              <a:t>ότι τρέχει σε οικογένειες </a:t>
            </a:r>
            <a:r>
              <a:rPr lang="el-GR" sz="2800" dirty="0" smtClean="0"/>
              <a:t>και</a:t>
            </a:r>
          </a:p>
          <a:p>
            <a:r>
              <a:rPr lang="el-GR" sz="2800" dirty="0" smtClean="0"/>
              <a:t> ότι </a:t>
            </a:r>
            <a:r>
              <a:rPr lang="el-GR" sz="2800" b="1" dirty="0" smtClean="0"/>
              <a:t>εμφανίζετα</a:t>
            </a:r>
            <a:r>
              <a:rPr lang="el-GR" sz="2800" dirty="0" smtClean="0"/>
              <a:t>ι σε αυτές τις οικογένειες </a:t>
            </a:r>
            <a:r>
              <a:rPr lang="el-GR" sz="2800" b="1" dirty="0" smtClean="0">
                <a:solidFill>
                  <a:srgbClr val="7030A0"/>
                </a:solidFill>
              </a:rPr>
              <a:t>σε επίπεδα υψηλότερα </a:t>
            </a:r>
            <a:r>
              <a:rPr lang="el-GR" sz="2800" dirty="0" smtClean="0"/>
              <a:t>από το βασικό ποσοστό του πληθυσμού</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8640"/>
            <a:ext cx="7242048" cy="1656184"/>
          </a:xfrm>
        </p:spPr>
        <p:txBody>
          <a:bodyPr>
            <a:normAutofit fontScale="90000"/>
          </a:bodyPr>
          <a:lstStyle/>
          <a:p>
            <a:r>
              <a:rPr lang="el-GR" sz="4000" dirty="0" smtClean="0"/>
              <a:t>πρότυπο μετάδοσης σε </a:t>
            </a:r>
            <a:r>
              <a:rPr lang="el-GR" sz="4000" dirty="0" err="1" smtClean="0"/>
              <a:t>οικογενειεσ</a:t>
            </a:r>
            <a:r>
              <a:rPr lang="el-GR" sz="4000" dirty="0" smtClean="0"/>
              <a:t>: με </a:t>
            </a:r>
            <a:r>
              <a:rPr lang="el-GR" sz="4000" dirty="0" err="1" smtClean="0"/>
              <a:t>αυτοσωμικο</a:t>
            </a:r>
            <a:r>
              <a:rPr lang="el-GR" sz="4000" dirty="0" smtClean="0"/>
              <a:t> ή </a:t>
            </a:r>
            <a:r>
              <a:rPr lang="el-GR" sz="4000" dirty="0" err="1" smtClean="0"/>
              <a:t>φυλοσυνδετο</a:t>
            </a:r>
            <a:r>
              <a:rPr lang="el-GR" sz="4000" dirty="0" smtClean="0"/>
              <a:t> </a:t>
            </a:r>
            <a:r>
              <a:rPr lang="el-GR" sz="4000" dirty="0" err="1" smtClean="0"/>
              <a:t>τροπο</a:t>
            </a:r>
            <a:r>
              <a:rPr lang="el-GR" sz="4000" dirty="0" smtClean="0"/>
              <a:t>; </a:t>
            </a:r>
            <a:endParaRPr lang="en-GB" dirty="0"/>
          </a:p>
        </p:txBody>
      </p:sp>
      <p:sp>
        <p:nvSpPr>
          <p:cNvPr id="7" name="Content Placeholder 6"/>
          <p:cNvSpPr>
            <a:spLocks noGrp="1"/>
          </p:cNvSpPr>
          <p:nvPr>
            <p:ph idx="4294967295"/>
          </p:nvPr>
        </p:nvSpPr>
        <p:spPr>
          <a:xfrm>
            <a:off x="323528" y="1628800"/>
            <a:ext cx="7488832" cy="5040560"/>
          </a:xfrm>
        </p:spPr>
        <p:txBody>
          <a:bodyPr>
            <a:normAutofit lnSpcReduction="10000"/>
          </a:bodyPr>
          <a:lstStyle/>
          <a:p>
            <a:endParaRPr lang="el-GR" sz="2800" dirty="0" smtClean="0"/>
          </a:p>
          <a:p>
            <a:r>
              <a:rPr lang="el-GR" sz="3600" b="1" dirty="0" smtClean="0">
                <a:solidFill>
                  <a:srgbClr val="7030A0"/>
                </a:solidFill>
              </a:rPr>
              <a:t>23 ζεύγη χρωμοσωμάτων δηλαδή:</a:t>
            </a:r>
          </a:p>
          <a:p>
            <a:r>
              <a:rPr lang="el-GR" sz="2800" b="1" dirty="0" smtClean="0"/>
              <a:t>22 </a:t>
            </a:r>
            <a:r>
              <a:rPr lang="el-GR" sz="2800" b="1" dirty="0" err="1" smtClean="0"/>
              <a:t>ζεύγη=αυτοσωμικά</a:t>
            </a:r>
            <a:endParaRPr lang="el-GR" sz="2800" b="1" dirty="0" smtClean="0"/>
          </a:p>
          <a:p>
            <a:r>
              <a:rPr lang="el-GR" sz="2800" b="1" dirty="0" smtClean="0"/>
              <a:t>1 </a:t>
            </a:r>
            <a:r>
              <a:rPr lang="el-GR" sz="2800" b="1" dirty="0" err="1" smtClean="0"/>
              <a:t>ζεύγος=φυλετικά</a:t>
            </a:r>
            <a:r>
              <a:rPr lang="el-GR" sz="2800" b="1" dirty="0" smtClean="0"/>
              <a:t> </a:t>
            </a:r>
            <a:r>
              <a:rPr lang="el-GR" sz="2800" dirty="0" smtClean="0"/>
              <a:t>:</a:t>
            </a:r>
          </a:p>
          <a:p>
            <a:pPr>
              <a:buNone/>
            </a:pPr>
            <a:r>
              <a:rPr lang="el-GR" sz="2800" dirty="0" smtClean="0"/>
              <a:t>   </a:t>
            </a:r>
            <a:r>
              <a:rPr lang="el-GR" sz="2800" dirty="0" err="1" smtClean="0"/>
              <a:t>ΧΧ=θηλυκό</a:t>
            </a:r>
            <a:endParaRPr lang="el-GR" sz="2800" dirty="0" smtClean="0"/>
          </a:p>
          <a:p>
            <a:pPr>
              <a:buNone/>
            </a:pPr>
            <a:r>
              <a:rPr lang="el-GR" sz="2800" dirty="0" smtClean="0"/>
              <a:t>   </a:t>
            </a:r>
            <a:r>
              <a:rPr lang="el-GR" sz="2800" dirty="0" err="1" smtClean="0"/>
              <a:t>ΧΨ=αρσενικό</a:t>
            </a:r>
            <a:endParaRPr lang="el-GR" sz="2800" dirty="0" smtClean="0"/>
          </a:p>
          <a:p>
            <a:pPr>
              <a:buNone/>
            </a:pPr>
            <a:r>
              <a:rPr lang="el-GR" sz="2800" b="1" dirty="0" smtClean="0"/>
              <a:t>   Ψ=ΜΙΚΡΟ ΧΡΩΜΟΣΩΜΑ ΜΕ ΛΙΓΑ ΓΟΝΙΔΙΑ</a:t>
            </a:r>
          </a:p>
          <a:p>
            <a:pPr>
              <a:buNone/>
            </a:pPr>
            <a:r>
              <a:rPr lang="el-GR" sz="2800" b="1" dirty="0" smtClean="0"/>
              <a:t>   Χ</a:t>
            </a:r>
            <a:r>
              <a:rPr lang="el-GR" b="1" dirty="0" smtClean="0"/>
              <a:t> =τα περισσότερα σεξουαλικά χαρακτηριστικά επηρεάζονται από γονίδια σε αυτό</a:t>
            </a:r>
            <a:endParaRPr lang="en-GB"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Χρωμοσωματα</a:t>
            </a:r>
            <a:r>
              <a:rPr lang="el-GR" dirty="0" smtClean="0"/>
              <a:t> </a:t>
            </a:r>
            <a:r>
              <a:rPr lang="el-GR" dirty="0" err="1" smtClean="0"/>
              <a:t>ανδρα</a:t>
            </a:r>
            <a:endParaRPr lang="en-GB" dirty="0"/>
          </a:p>
        </p:txBody>
      </p:sp>
      <p:pic>
        <p:nvPicPr>
          <p:cNvPr id="4" name="Content Placeholder 3" descr="download (26).jpg"/>
          <p:cNvPicPr>
            <a:picLocks noGrp="1" noChangeAspect="1"/>
          </p:cNvPicPr>
          <p:nvPr>
            <p:ph idx="1"/>
          </p:nvPr>
        </p:nvPicPr>
        <p:blipFill>
          <a:blip r:embed="rId2" cstate="print"/>
          <a:stretch>
            <a:fillRect/>
          </a:stretch>
        </p:blipFill>
        <p:spPr>
          <a:xfrm>
            <a:off x="120002" y="1628800"/>
            <a:ext cx="7908382" cy="480544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668800"/>
          </a:xfrm>
        </p:spPr>
        <p:txBody>
          <a:bodyPr>
            <a:normAutofit fontScale="90000"/>
          </a:bodyPr>
          <a:lstStyle/>
          <a:p>
            <a:r>
              <a:rPr lang="el-GR" dirty="0" err="1" smtClean="0"/>
              <a:t>Μεταβιβαση</a:t>
            </a:r>
            <a:r>
              <a:rPr lang="el-GR" dirty="0" smtClean="0"/>
              <a:t> </a:t>
            </a:r>
            <a:r>
              <a:rPr lang="el-GR" dirty="0" err="1" smtClean="0"/>
              <a:t>φυλετικων</a:t>
            </a:r>
            <a:r>
              <a:rPr lang="el-GR" dirty="0" smtClean="0"/>
              <a:t> </a:t>
            </a:r>
            <a:r>
              <a:rPr lang="el-GR" dirty="0" err="1" smtClean="0"/>
              <a:t>χρωμοσωματων</a:t>
            </a:r>
            <a:r>
              <a:rPr lang="el-GR" dirty="0" smtClean="0"/>
              <a:t> στον </a:t>
            </a:r>
            <a:r>
              <a:rPr lang="el-GR" dirty="0" err="1" smtClean="0"/>
              <a:t>ανδρα</a:t>
            </a:r>
            <a:r>
              <a:rPr lang="el-GR" dirty="0" smtClean="0"/>
              <a:t> </a:t>
            </a:r>
            <a:r>
              <a:rPr lang="el-GR" dirty="0" err="1" smtClean="0"/>
              <a:t>απο</a:t>
            </a:r>
            <a:r>
              <a:rPr lang="el-GR" dirty="0" smtClean="0"/>
              <a:t> τους </a:t>
            </a:r>
            <a:r>
              <a:rPr lang="el-GR" dirty="0" err="1" smtClean="0"/>
              <a:t>γονεισ</a:t>
            </a:r>
            <a:endParaRPr lang="en-GB" dirty="0"/>
          </a:p>
        </p:txBody>
      </p:sp>
      <p:sp>
        <p:nvSpPr>
          <p:cNvPr id="3" name="Content Placeholder 2"/>
          <p:cNvSpPr>
            <a:spLocks noGrp="1"/>
          </p:cNvSpPr>
          <p:nvPr>
            <p:ph idx="1"/>
          </p:nvPr>
        </p:nvSpPr>
        <p:spPr/>
        <p:txBody>
          <a:bodyPr/>
          <a:lstStyle/>
          <a:p>
            <a:endParaRPr lang="el-GR" dirty="0" smtClean="0"/>
          </a:p>
          <a:p>
            <a:endParaRPr lang="el-GR" dirty="0" smtClean="0"/>
          </a:p>
          <a:p>
            <a:r>
              <a:rPr lang="el-GR" b="1" dirty="0" smtClean="0"/>
              <a:t>Οι άντρες </a:t>
            </a:r>
            <a:r>
              <a:rPr lang="el-GR" dirty="0" smtClean="0"/>
              <a:t>κληρονομούν τον </a:t>
            </a:r>
            <a:r>
              <a:rPr lang="el-GR" b="1" dirty="0" smtClean="0"/>
              <a:t>Υ από τον πατέρα τους</a:t>
            </a:r>
            <a:r>
              <a:rPr lang="el-GR" dirty="0" smtClean="0"/>
              <a:t> και </a:t>
            </a:r>
            <a:r>
              <a:rPr lang="en-GB" b="1" dirty="0" smtClean="0">
                <a:solidFill>
                  <a:srgbClr val="7030A0"/>
                </a:solidFill>
              </a:rPr>
              <a:t>X</a:t>
            </a:r>
            <a:r>
              <a:rPr lang="el-GR" b="1" dirty="0" smtClean="0">
                <a:solidFill>
                  <a:srgbClr val="7030A0"/>
                </a:solidFill>
              </a:rPr>
              <a:t> από τη μητέρα τους</a:t>
            </a:r>
          </a:p>
          <a:p>
            <a:endParaRPr lang="el-GR" dirty="0" smtClean="0"/>
          </a:p>
          <a:p>
            <a:endParaRPr lang="el-GR" dirty="0" smtClean="0"/>
          </a:p>
          <a:p>
            <a:r>
              <a:rPr lang="el-GR" dirty="0" smtClean="0"/>
              <a:t>η μητρική μετάδοση ενός χαρακτηριστικού είναι η ισχυρότερη απόδειξη ότι ένα γονίδιο βρίσκεται στο χρωμόσωμα Χ.</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239000" cy="1152128"/>
          </a:xfrm>
        </p:spPr>
        <p:txBody>
          <a:bodyPr>
            <a:normAutofit fontScale="90000"/>
          </a:bodyPr>
          <a:lstStyle/>
          <a:p>
            <a:r>
              <a:rPr lang="el-GR" dirty="0" smtClean="0"/>
              <a:t>Τι </a:t>
            </a:r>
            <a:r>
              <a:rPr lang="el-GR" dirty="0" err="1" smtClean="0"/>
              <a:t>εδειξαν</a:t>
            </a:r>
            <a:r>
              <a:rPr lang="el-GR" dirty="0" smtClean="0"/>
              <a:t> οι </a:t>
            </a:r>
            <a:r>
              <a:rPr lang="el-GR" dirty="0" err="1" smtClean="0"/>
              <a:t>Μελετεσ</a:t>
            </a:r>
            <a:r>
              <a:rPr lang="el-GR" dirty="0" smtClean="0"/>
              <a:t> σε </a:t>
            </a:r>
            <a:r>
              <a:rPr lang="el-GR" dirty="0" err="1" smtClean="0"/>
              <a:t>οικογενειεσ</a:t>
            </a:r>
            <a:r>
              <a:rPr lang="el-GR" dirty="0" smtClean="0"/>
              <a:t>:</a:t>
            </a:r>
            <a:endParaRPr lang="en-GB" dirty="0"/>
          </a:p>
        </p:txBody>
      </p:sp>
      <p:graphicFrame>
        <p:nvGraphicFramePr>
          <p:cNvPr id="4" name="Content Placeholder 3"/>
          <p:cNvGraphicFramePr>
            <a:graphicFrameLocks noGrp="1"/>
          </p:cNvGraphicFramePr>
          <p:nvPr>
            <p:ph idx="1"/>
          </p:nvPr>
        </p:nvGraphicFramePr>
        <p:xfrm>
          <a:off x="457200" y="1412776"/>
          <a:ext cx="72390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amily-studies-pedigree-more-male-homosexuality-on-maternal-side-n.jpg"/>
          <p:cNvPicPr>
            <a:picLocks noGrp="1" noChangeAspect="1"/>
          </p:cNvPicPr>
          <p:nvPr>
            <p:ph idx="4294967295"/>
          </p:nvPr>
        </p:nvPicPr>
        <p:blipFill>
          <a:blip r:embed="rId2" cstate="print"/>
          <a:stretch>
            <a:fillRect/>
          </a:stretch>
        </p:blipFill>
        <p:spPr>
          <a:xfrm>
            <a:off x="251520" y="404664"/>
            <a:ext cx="7679595" cy="576064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err="1" smtClean="0"/>
              <a:t>Δεδομενα</a:t>
            </a:r>
            <a:r>
              <a:rPr lang="el-GR" dirty="0" smtClean="0"/>
              <a:t> </a:t>
            </a:r>
            <a:r>
              <a:rPr lang="el-GR" dirty="0" err="1" smtClean="0"/>
              <a:t>απο</a:t>
            </a:r>
            <a:r>
              <a:rPr lang="el-GR" dirty="0" smtClean="0"/>
              <a:t> </a:t>
            </a:r>
            <a:r>
              <a:rPr lang="el-GR" dirty="0" err="1" smtClean="0"/>
              <a:t>οικογενειεσ</a:t>
            </a:r>
            <a:r>
              <a:rPr lang="el-GR" dirty="0" smtClean="0"/>
              <a:t>: </a:t>
            </a:r>
            <a:r>
              <a:rPr lang="el-GR" dirty="0" err="1" smtClean="0"/>
              <a:t>ποσοστα</a:t>
            </a:r>
            <a:endParaRPr lang="en-GB" dirty="0"/>
          </a:p>
        </p:txBody>
      </p:sp>
      <p:sp>
        <p:nvSpPr>
          <p:cNvPr id="3" name="Content Placeholder 2"/>
          <p:cNvSpPr>
            <a:spLocks noGrp="1"/>
          </p:cNvSpPr>
          <p:nvPr>
            <p:ph idx="1"/>
          </p:nvPr>
        </p:nvSpPr>
        <p:spPr/>
        <p:txBody>
          <a:bodyPr/>
          <a:lstStyle/>
          <a:p>
            <a:r>
              <a:rPr lang="el-GR" dirty="0" smtClean="0"/>
              <a:t>το ποσοστό ομοφυλοφιλίας σε άνδρες που έχουν ομοφυλόφιλους αδελφούς είναι περίπου </a:t>
            </a:r>
            <a:r>
              <a:rPr lang="el-GR" dirty="0" smtClean="0">
                <a:solidFill>
                  <a:srgbClr val="7030A0"/>
                </a:solidFill>
              </a:rPr>
              <a:t>9%</a:t>
            </a:r>
            <a:r>
              <a:rPr lang="el-GR" dirty="0" smtClean="0"/>
              <a:t> (για </a:t>
            </a:r>
            <a:r>
              <a:rPr lang="en-GB" dirty="0" smtClean="0"/>
              <a:t>Bailey and </a:t>
            </a:r>
            <a:r>
              <a:rPr lang="en-GB" dirty="0" err="1" smtClean="0"/>
              <a:t>Pillard</a:t>
            </a:r>
            <a:r>
              <a:rPr lang="el-GR" dirty="0" smtClean="0"/>
              <a:t> 1995, </a:t>
            </a:r>
            <a:r>
              <a:rPr lang="en-GB" dirty="0" err="1" smtClean="0"/>
              <a:t>Mustanski</a:t>
            </a:r>
            <a:r>
              <a:rPr lang="el-GR" dirty="0" smtClean="0"/>
              <a:t>, </a:t>
            </a:r>
            <a:r>
              <a:rPr lang="en-GB" dirty="0" smtClean="0"/>
              <a:t>Bailey</a:t>
            </a:r>
            <a:r>
              <a:rPr lang="el-GR" dirty="0" smtClean="0"/>
              <a:t> και </a:t>
            </a:r>
            <a:r>
              <a:rPr lang="en-GB" dirty="0" err="1" smtClean="0"/>
              <a:t>Chivers</a:t>
            </a:r>
            <a:r>
              <a:rPr lang="el-GR" dirty="0" smtClean="0"/>
              <a:t> 2002). </a:t>
            </a:r>
          </a:p>
          <a:p>
            <a:endParaRPr lang="el-GR" dirty="0" smtClean="0"/>
          </a:p>
          <a:p>
            <a:r>
              <a:rPr lang="el-GR" dirty="0" smtClean="0"/>
              <a:t>Η γυναικεία ομοφυλοφιλία με αδερφές λεσβίες φαίνεται επίσης να τρέχει μέσα οικογένειες, σε ποσοστό :</a:t>
            </a:r>
            <a:r>
              <a:rPr lang="el-GR" dirty="0" smtClean="0">
                <a:solidFill>
                  <a:srgbClr val="7030A0"/>
                </a:solidFill>
              </a:rPr>
              <a:t>6% έως 25% </a:t>
            </a:r>
            <a:r>
              <a:rPr lang="el-GR" dirty="0" smtClean="0"/>
              <a:t>(</a:t>
            </a:r>
            <a:r>
              <a:rPr lang="en-GB" dirty="0" smtClean="0"/>
              <a:t>Bailey and </a:t>
            </a:r>
            <a:r>
              <a:rPr lang="en-GB" dirty="0" err="1" smtClean="0"/>
              <a:t>Pillard</a:t>
            </a:r>
            <a:r>
              <a:rPr lang="el-GR" dirty="0" smtClean="0"/>
              <a:t> 1995)</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836712"/>
            <a:ext cx="6627440" cy="5619651"/>
          </a:xfrm>
        </p:spPr>
        <p:txBody>
          <a:bodyPr/>
          <a:lstStyle/>
          <a:p>
            <a:pPr>
              <a:buNone/>
            </a:pPr>
            <a:endParaRPr lang="el-GR" dirty="0" smtClean="0"/>
          </a:p>
          <a:p>
            <a:r>
              <a:rPr lang="el-GR" dirty="0" smtClean="0"/>
              <a:t>Πιο πρόσφατα οικογενειακά δεδομένα (Ηνωμένες Πολιτείες) και χρησιμοποιώντας τα ίδια κριτήρια (αυτοπροσδιορισμός ως ομοφυλόφιλος),έδειξαν ποσοστά ομοφυλοφιλίας: </a:t>
            </a:r>
          </a:p>
          <a:p>
            <a:endParaRPr lang="el-GR" dirty="0" smtClean="0"/>
          </a:p>
          <a:p>
            <a:r>
              <a:rPr lang="el-GR" dirty="0" smtClean="0"/>
              <a:t>2,4% στους άνδρες και </a:t>
            </a:r>
          </a:p>
          <a:p>
            <a:endParaRPr lang="el-GR" dirty="0" smtClean="0"/>
          </a:p>
          <a:p>
            <a:r>
              <a:rPr lang="el-GR" dirty="0" smtClean="0"/>
              <a:t>1,4% στις γυναίκες </a:t>
            </a:r>
          </a:p>
          <a:p>
            <a:pPr>
              <a:buNone/>
            </a:pPr>
            <a:r>
              <a:rPr lang="el-GR" dirty="0" smtClean="0"/>
              <a:t>(</a:t>
            </a:r>
            <a:r>
              <a:rPr lang="en-GB" dirty="0" err="1" smtClean="0"/>
              <a:t>Laumann</a:t>
            </a:r>
            <a:r>
              <a:rPr lang="el-GR" dirty="0" smtClean="0"/>
              <a:t>, </a:t>
            </a:r>
            <a:r>
              <a:rPr lang="en-GB" dirty="0" smtClean="0"/>
              <a:t>Michael</a:t>
            </a:r>
            <a:r>
              <a:rPr lang="el-GR" dirty="0" smtClean="0"/>
              <a:t>, και </a:t>
            </a:r>
            <a:r>
              <a:rPr lang="en-GB" dirty="0" smtClean="0"/>
              <a:t>Gagnon</a:t>
            </a:r>
            <a:r>
              <a:rPr lang="el-GR" dirty="0" smtClean="0"/>
              <a:t> 1994).</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2800" dirty="0" smtClean="0"/>
              <a:t>Βιολογικές Επεξηγήσεις της ανθρώπινης σεξουαλικότητας:</a:t>
            </a:r>
            <a:br>
              <a:rPr lang="el-GR" sz="2800" dirty="0" smtClean="0"/>
            </a:br>
            <a:r>
              <a:rPr lang="el-GR" sz="2800" dirty="0" smtClean="0"/>
              <a:t/>
            </a:r>
            <a:br>
              <a:rPr lang="el-GR" sz="2800" dirty="0" smtClean="0"/>
            </a:br>
            <a:r>
              <a:rPr lang="el-GR" sz="2800" dirty="0" smtClean="0"/>
              <a:t> Η γενετική βάση του σεξουαλικού προσανατολισμού</a:t>
            </a:r>
            <a:r>
              <a:rPr lang="en-GB" dirty="0" smtClean="0"/>
              <a:t/>
            </a:r>
            <a:br>
              <a:rPr lang="en-GB" dirty="0" smtClean="0"/>
            </a:br>
            <a:endParaRPr lang="en-GB" dirty="0"/>
          </a:p>
        </p:txBody>
      </p:sp>
      <p:pic>
        <p:nvPicPr>
          <p:cNvPr id="5" name="Picture 4" descr="images (10).jpg"/>
          <p:cNvPicPr>
            <a:picLocks noChangeAspect="1"/>
          </p:cNvPicPr>
          <p:nvPr/>
        </p:nvPicPr>
        <p:blipFill>
          <a:blip r:embed="rId3" cstate="print"/>
          <a:stretch>
            <a:fillRect/>
          </a:stretch>
        </p:blipFill>
        <p:spPr>
          <a:xfrm>
            <a:off x="4139952" y="908720"/>
            <a:ext cx="1800200" cy="1066557"/>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7239000" cy="1130384"/>
          </a:xfrm>
        </p:spPr>
        <p:txBody>
          <a:bodyPr>
            <a:normAutofit fontScale="90000"/>
          </a:bodyPr>
          <a:lstStyle/>
          <a:p>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t>
            </a:r>
            <a:br>
              <a:rPr lang="el-GR" dirty="0" smtClean="0"/>
            </a:br>
            <a:r>
              <a:rPr lang="el-GR" dirty="0" smtClean="0"/>
              <a:t> Οι </a:t>
            </a:r>
            <a:r>
              <a:rPr lang="el-GR" dirty="0" err="1" smtClean="0"/>
              <a:t>οικογενειακες</a:t>
            </a:r>
            <a:r>
              <a:rPr lang="el-GR" dirty="0" smtClean="0"/>
              <a:t> </a:t>
            </a:r>
            <a:r>
              <a:rPr lang="el-GR" dirty="0" err="1" smtClean="0"/>
              <a:t>μελετες</a:t>
            </a:r>
            <a:r>
              <a:rPr lang="el-GR" dirty="0" smtClean="0"/>
              <a:t> </a:t>
            </a:r>
            <a:br>
              <a:rPr lang="el-GR" dirty="0" smtClean="0"/>
            </a:br>
            <a:r>
              <a:rPr lang="el-GR" dirty="0" err="1" smtClean="0"/>
              <a:t>δειχνουν</a:t>
            </a:r>
            <a:r>
              <a:rPr lang="el-GR" dirty="0" smtClean="0"/>
              <a:t>: </a:t>
            </a:r>
            <a:endParaRPr lang="en-GB"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l-GR" dirty="0" smtClean="0"/>
              <a:t>ΤΟ αν ένα χαρακτηριστικό είναι κληρονομικό, και </a:t>
            </a:r>
          </a:p>
          <a:p>
            <a:pPr marL="514350" indent="-514350">
              <a:buFont typeface="+mj-lt"/>
              <a:buAutoNum type="arabicPeriod"/>
            </a:pPr>
            <a:r>
              <a:rPr lang="el-GR" dirty="0" smtClean="0"/>
              <a:t>ΤΟ μοτίβο με το οποίο κληρονομείται, </a:t>
            </a:r>
          </a:p>
          <a:p>
            <a:pPr>
              <a:buNone/>
            </a:pPr>
            <a:r>
              <a:rPr lang="el-GR" sz="4300" dirty="0" smtClean="0"/>
              <a:t>  </a:t>
            </a:r>
            <a:r>
              <a:rPr lang="el-GR" sz="4300" b="1" dirty="0" smtClean="0"/>
              <a:t>ΑΛΛΑ:</a:t>
            </a:r>
          </a:p>
          <a:p>
            <a:r>
              <a:rPr lang="el-GR" dirty="0" smtClean="0"/>
              <a:t>ένα χαρακτηριστικό όταν μεταφέρεται σε μια οικογένεια δεν σημαίνει απαραίτητα ότι είναι γενετικό. Πχ.</a:t>
            </a:r>
          </a:p>
          <a:p>
            <a:pPr>
              <a:buNone/>
            </a:pPr>
            <a:r>
              <a:rPr lang="el-GR" b="1" dirty="0" smtClean="0">
                <a:solidFill>
                  <a:srgbClr val="7030A0"/>
                </a:solidFill>
              </a:rPr>
              <a:t>1.Οι θρησκευτικές πεποιθήσεις</a:t>
            </a:r>
            <a:r>
              <a:rPr lang="el-GR" dirty="0" smtClean="0"/>
              <a:t>, τείνει να μεταβιβάζεται από τους γονείς στα παιδιά, αλλά δεν είναι γενετικής φύσης.</a:t>
            </a:r>
          </a:p>
          <a:p>
            <a:pPr>
              <a:buNone/>
            </a:pPr>
            <a:r>
              <a:rPr lang="el-GR" b="1" dirty="0" smtClean="0">
                <a:solidFill>
                  <a:srgbClr val="7030A0"/>
                </a:solidFill>
              </a:rPr>
              <a:t> 2.Ο πολιτισμός και η οικογενειακή παράδοση </a:t>
            </a:r>
            <a:r>
              <a:rPr lang="el-GR" dirty="0" smtClean="0"/>
              <a:t>συγχέονται με τη γενετική μετάδοση</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04704"/>
          </a:xfrm>
        </p:spPr>
        <p:txBody>
          <a:bodyPr>
            <a:normAutofit fontScale="90000"/>
          </a:bodyPr>
          <a:lstStyle/>
          <a:p>
            <a:r>
              <a:rPr lang="el-GR" dirty="0" smtClean="0"/>
              <a:t>2. </a:t>
            </a:r>
            <a:r>
              <a:rPr lang="el-GR" dirty="0" err="1" smtClean="0"/>
              <a:t>μελετες</a:t>
            </a:r>
            <a:r>
              <a:rPr lang="el-GR" dirty="0" smtClean="0"/>
              <a:t> σε </a:t>
            </a:r>
            <a:r>
              <a:rPr lang="el-GR" dirty="0" err="1" smtClean="0"/>
              <a:t>διδυμα</a:t>
            </a:r>
            <a:r>
              <a:rPr lang="el-GR" dirty="0" smtClean="0"/>
              <a:t> </a:t>
            </a:r>
            <a:r>
              <a:rPr lang="el-GR" dirty="0" err="1" smtClean="0"/>
              <a:t>αδελφια</a:t>
            </a:r>
            <a:endParaRPr lang="en-GB" dirty="0"/>
          </a:p>
        </p:txBody>
      </p:sp>
      <p:sp>
        <p:nvSpPr>
          <p:cNvPr id="3" name="Content Placeholder 2"/>
          <p:cNvSpPr>
            <a:spLocks noGrp="1"/>
          </p:cNvSpPr>
          <p:nvPr>
            <p:ph idx="1"/>
          </p:nvPr>
        </p:nvSpPr>
        <p:spPr/>
        <p:txBody>
          <a:bodyPr>
            <a:normAutofit lnSpcReduction="10000"/>
          </a:bodyPr>
          <a:lstStyle/>
          <a:p>
            <a:r>
              <a:rPr lang="el-GR" dirty="0" smtClean="0"/>
              <a:t> σε 756 ζευγάρια δίδυμων αδελφών (ΗΠΑ) =κληρονομικότητα των 0.62 (</a:t>
            </a:r>
            <a:r>
              <a:rPr lang="en-GB" dirty="0" err="1" smtClean="0"/>
              <a:t>Kendler</a:t>
            </a:r>
            <a:r>
              <a:rPr lang="en-GB" dirty="0" smtClean="0"/>
              <a:t> et al</a:t>
            </a:r>
            <a:r>
              <a:rPr lang="el-GR" dirty="0" smtClean="0"/>
              <a:t>., 2000).</a:t>
            </a:r>
          </a:p>
          <a:p>
            <a:pPr>
              <a:buNone/>
            </a:pPr>
            <a:endParaRPr lang="el-GR" dirty="0" smtClean="0"/>
          </a:p>
          <a:p>
            <a:r>
              <a:rPr lang="el-GR" dirty="0" smtClean="0"/>
              <a:t>Σε 1.405 ζευγάρια δίδυμων (</a:t>
            </a:r>
            <a:r>
              <a:rPr lang="el-GR" dirty="0" err="1" smtClean="0"/>
              <a:t>Αυστραλια</a:t>
            </a:r>
            <a:r>
              <a:rPr lang="el-GR" dirty="0" smtClean="0"/>
              <a:t>) =  κληρονομικότητα 0.58 για τους άνδρες και 0.30 για τις γυναίκες (</a:t>
            </a:r>
            <a:r>
              <a:rPr lang="en-GB" dirty="0" smtClean="0"/>
              <a:t>Kirk et al</a:t>
            </a:r>
            <a:r>
              <a:rPr lang="el-GR" dirty="0" smtClean="0"/>
              <a:t>., 2000). </a:t>
            </a:r>
          </a:p>
          <a:p>
            <a:endParaRPr lang="el-GR" dirty="0" smtClean="0"/>
          </a:p>
          <a:p>
            <a:r>
              <a:rPr lang="el-GR" dirty="0" smtClean="0"/>
              <a:t>η κληρονομικότητα του δείκτη μάζας σώματος =περίπου 0,80 (</a:t>
            </a:r>
            <a:r>
              <a:rPr lang="en-GB" dirty="0" err="1" smtClean="0"/>
              <a:t>Pietilainen</a:t>
            </a:r>
            <a:r>
              <a:rPr lang="en-GB" dirty="0" smtClean="0"/>
              <a:t> et al</a:t>
            </a:r>
            <a:r>
              <a:rPr lang="el-GR" dirty="0" smtClean="0"/>
              <a:t>., 1999) και του αλκοολισμού= μεταξύ 0,50 και 0,60 (</a:t>
            </a:r>
            <a:r>
              <a:rPr lang="en-GB" dirty="0" err="1" smtClean="0"/>
              <a:t>McGue</a:t>
            </a:r>
            <a:r>
              <a:rPr lang="el-GR" dirty="0" smtClean="0"/>
              <a:t> 1999).</a:t>
            </a:r>
            <a:endParaRPr lang="en-GB" dirty="0"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7584" y="320040"/>
            <a:ext cx="6871664" cy="1143000"/>
          </a:xfrm>
        </p:spPr>
        <p:txBody>
          <a:bodyPr/>
          <a:lstStyle/>
          <a:p>
            <a:r>
              <a:rPr lang="el-GR" dirty="0" smtClean="0"/>
              <a:t>Αν και:</a:t>
            </a:r>
            <a:endParaRPr lang="en-GB" dirty="0"/>
          </a:p>
        </p:txBody>
      </p:sp>
      <p:sp>
        <p:nvSpPr>
          <p:cNvPr id="3" name="Content Placeholder 2"/>
          <p:cNvSpPr>
            <a:spLocks noGrp="1"/>
          </p:cNvSpPr>
          <p:nvPr>
            <p:ph idx="4294967295"/>
          </p:nvPr>
        </p:nvSpPr>
        <p:spPr>
          <a:xfrm>
            <a:off x="539552" y="1628799"/>
            <a:ext cx="6699448" cy="4827563"/>
          </a:xfrm>
        </p:spPr>
        <p:txBody>
          <a:bodyPr/>
          <a:lstStyle/>
          <a:p>
            <a:pPr>
              <a:buNone/>
            </a:pPr>
            <a:r>
              <a:rPr lang="el-GR" dirty="0" smtClean="0"/>
              <a:t>   μελέτες σε δίδυμα μπορεί να καθορίσουν:</a:t>
            </a:r>
          </a:p>
          <a:p>
            <a:r>
              <a:rPr lang="el-GR" dirty="0" smtClean="0"/>
              <a:t>αν τα γονίδια είναι σημαντικά, </a:t>
            </a:r>
          </a:p>
          <a:p>
            <a:endParaRPr lang="el-GR" dirty="0" smtClean="0"/>
          </a:p>
          <a:p>
            <a:pPr>
              <a:buNone/>
            </a:pPr>
            <a:r>
              <a:rPr lang="el-GR" dirty="0" smtClean="0"/>
              <a:t>   δεν μπορούν να μας πουν: </a:t>
            </a:r>
          </a:p>
          <a:p>
            <a:r>
              <a:rPr lang="el-GR" dirty="0" smtClean="0"/>
              <a:t>ποια συγκεκριμένα γονίδια «κάνουν τη δουλειά». </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3. </a:t>
            </a:r>
            <a:r>
              <a:rPr lang="el-GR" dirty="0" err="1" smtClean="0"/>
              <a:t>Μοριακεσ</a:t>
            </a:r>
            <a:r>
              <a:rPr lang="el-GR" dirty="0" smtClean="0"/>
              <a:t> </a:t>
            </a:r>
            <a:r>
              <a:rPr lang="el-GR" dirty="0" err="1" smtClean="0"/>
              <a:t>γενετικεσ</a:t>
            </a:r>
            <a:r>
              <a:rPr lang="el-GR" dirty="0" smtClean="0"/>
              <a:t> </a:t>
            </a:r>
            <a:r>
              <a:rPr lang="el-GR" dirty="0" err="1" smtClean="0"/>
              <a:t>μελετεσ</a:t>
            </a:r>
            <a:endParaRPr lang="en-GB" dirty="0"/>
          </a:p>
        </p:txBody>
      </p:sp>
      <p:sp>
        <p:nvSpPr>
          <p:cNvPr id="3" name="Content Placeholder 2"/>
          <p:cNvSpPr>
            <a:spLocks noGrp="1"/>
          </p:cNvSpPr>
          <p:nvPr>
            <p:ph idx="1"/>
          </p:nvPr>
        </p:nvSpPr>
        <p:spPr/>
        <p:txBody>
          <a:bodyPr/>
          <a:lstStyle/>
          <a:p>
            <a:endParaRPr lang="el-GR" dirty="0" smtClean="0"/>
          </a:p>
          <a:p>
            <a:r>
              <a:rPr lang="el-GR" dirty="0" smtClean="0"/>
              <a:t>Ένας τύπος μοριακής γενετικής μελέτης, που ονομάζεται </a:t>
            </a:r>
            <a:r>
              <a:rPr lang="el-GR" b="1" dirty="0" smtClean="0">
                <a:solidFill>
                  <a:srgbClr val="7030A0"/>
                </a:solidFill>
              </a:rPr>
              <a:t>ανάλυση σύνδεσης</a:t>
            </a:r>
            <a:r>
              <a:rPr lang="el-GR" dirty="0" smtClean="0"/>
              <a:t>, έχει χρησιμοποιηθεί </a:t>
            </a:r>
            <a:r>
              <a:rPr lang="el-GR" b="1" dirty="0" smtClean="0">
                <a:solidFill>
                  <a:srgbClr val="7030A0"/>
                </a:solidFill>
              </a:rPr>
              <a:t>για να μελετήσει τον ανδρικό </a:t>
            </a:r>
            <a:r>
              <a:rPr lang="el-GR" dirty="0" smtClean="0"/>
              <a:t>σεξουαλικό προσανατολισμό.</a:t>
            </a:r>
          </a:p>
          <a:p>
            <a:endParaRPr lang="el-GR" dirty="0" smtClean="0"/>
          </a:p>
          <a:p>
            <a:r>
              <a:rPr lang="el-GR" b="1" dirty="0" smtClean="0">
                <a:solidFill>
                  <a:srgbClr val="7030A0"/>
                </a:solidFill>
              </a:rPr>
              <a:t>οι μελέτες </a:t>
            </a:r>
            <a:r>
              <a:rPr lang="el-GR" dirty="0" smtClean="0"/>
              <a:t>που δημοσιεύονται μέχρι σήμερα επικεντρώνονται </a:t>
            </a:r>
            <a:r>
              <a:rPr lang="el-GR" b="1" dirty="0" smtClean="0">
                <a:solidFill>
                  <a:srgbClr val="7030A0"/>
                </a:solidFill>
              </a:rPr>
              <a:t>μόνο στο χρωμόσωμα Χ.</a:t>
            </a:r>
            <a:endParaRPr lang="en-GB" b="1" dirty="0">
              <a:solidFill>
                <a:srgbClr val="7030A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err="1" smtClean="0"/>
              <a:t>Ευρηματα</a:t>
            </a:r>
            <a:r>
              <a:rPr lang="el-GR" dirty="0" smtClean="0"/>
              <a:t>  </a:t>
            </a:r>
            <a:r>
              <a:rPr lang="el-GR" dirty="0" err="1" smtClean="0"/>
              <a:t>μοριακων</a:t>
            </a:r>
            <a:r>
              <a:rPr lang="el-GR" dirty="0" smtClean="0"/>
              <a:t> </a:t>
            </a:r>
            <a:r>
              <a:rPr lang="el-GR" dirty="0" err="1" smtClean="0"/>
              <a:t>γενετικων</a:t>
            </a:r>
            <a:r>
              <a:rPr lang="el-GR" dirty="0" smtClean="0"/>
              <a:t> </a:t>
            </a:r>
            <a:r>
              <a:rPr lang="el-GR" dirty="0" err="1" smtClean="0"/>
              <a:t>μελετων</a:t>
            </a:r>
            <a:endParaRPr lang="en-GB" dirty="0"/>
          </a:p>
        </p:txBody>
      </p:sp>
      <p:sp>
        <p:nvSpPr>
          <p:cNvPr id="3" name="Content Placeholder 2"/>
          <p:cNvSpPr>
            <a:spLocks noGrp="1"/>
          </p:cNvSpPr>
          <p:nvPr>
            <p:ph idx="1"/>
          </p:nvPr>
        </p:nvSpPr>
        <p:spPr/>
        <p:txBody>
          <a:bodyPr>
            <a:normAutofit lnSpcReduction="10000"/>
          </a:bodyPr>
          <a:lstStyle/>
          <a:p>
            <a:r>
              <a:rPr lang="el-GR" b="1" dirty="0" smtClean="0">
                <a:solidFill>
                  <a:srgbClr val="7030A0"/>
                </a:solidFill>
              </a:rPr>
              <a:t>σχέση μεταξύ ανδρικού σεξουαλικού προσανατολισμού </a:t>
            </a:r>
            <a:r>
              <a:rPr lang="el-GR" dirty="0" smtClean="0"/>
              <a:t>και μιας περιοχής</a:t>
            </a:r>
            <a:r>
              <a:rPr lang="el-GR" b="1" dirty="0" smtClean="0"/>
              <a:t>(όχι γονίδιο</a:t>
            </a:r>
            <a:r>
              <a:rPr lang="el-GR" dirty="0" smtClean="0"/>
              <a:t>) του </a:t>
            </a:r>
            <a:r>
              <a:rPr lang="el-GR" b="1" dirty="0" smtClean="0">
                <a:solidFill>
                  <a:srgbClr val="7030A0"/>
                </a:solidFill>
              </a:rPr>
              <a:t>χρωμοσώματος Χ </a:t>
            </a:r>
            <a:r>
              <a:rPr lang="el-GR" dirty="0" smtClean="0"/>
              <a:t>που ονομάστηκε </a:t>
            </a:r>
            <a:r>
              <a:rPr lang="en-GB" b="1" dirty="0" err="1" smtClean="0">
                <a:solidFill>
                  <a:srgbClr val="7030A0"/>
                </a:solidFill>
              </a:rPr>
              <a:t>Xq</a:t>
            </a:r>
            <a:r>
              <a:rPr lang="el-GR" b="1" dirty="0" smtClean="0">
                <a:solidFill>
                  <a:srgbClr val="7030A0"/>
                </a:solidFill>
              </a:rPr>
              <a:t>28</a:t>
            </a:r>
            <a:r>
              <a:rPr lang="el-GR" dirty="0" smtClean="0"/>
              <a:t>. Ο (</a:t>
            </a:r>
            <a:r>
              <a:rPr lang="en-GB" dirty="0" err="1" smtClean="0"/>
              <a:t>Hamer</a:t>
            </a:r>
            <a:r>
              <a:rPr lang="el-GR" dirty="0" smtClean="0"/>
              <a:t> και συν.1993) </a:t>
            </a:r>
          </a:p>
          <a:p>
            <a:r>
              <a:rPr lang="el-GR" dirty="0" smtClean="0"/>
              <a:t>Αυτό το εύρημα </a:t>
            </a:r>
            <a:r>
              <a:rPr lang="el-GR" b="1" dirty="0" smtClean="0"/>
              <a:t>επαναλήφθηκε σε δύο </a:t>
            </a:r>
            <a:r>
              <a:rPr lang="el-GR" dirty="0" smtClean="0"/>
              <a:t>ανεξάρτητα δείγματα (</a:t>
            </a:r>
            <a:r>
              <a:rPr lang="el-GR" dirty="0" err="1" smtClean="0"/>
              <a:t>Ηυ</a:t>
            </a:r>
            <a:r>
              <a:rPr lang="el-GR" dirty="0" smtClean="0"/>
              <a:t> </a:t>
            </a:r>
            <a:r>
              <a:rPr lang="en-GB" dirty="0" smtClean="0"/>
              <a:t>et</a:t>
            </a:r>
            <a:r>
              <a:rPr lang="el-GR" dirty="0" smtClean="0"/>
              <a:t> αϊ., 1995, </a:t>
            </a:r>
            <a:r>
              <a:rPr lang="en-GB" dirty="0" smtClean="0"/>
              <a:t>Sanders</a:t>
            </a:r>
            <a:r>
              <a:rPr lang="el-GR" dirty="0" smtClean="0"/>
              <a:t> 1998) και </a:t>
            </a:r>
            <a:r>
              <a:rPr lang="el-GR" b="1" dirty="0" smtClean="0"/>
              <a:t>δεν </a:t>
            </a:r>
            <a:r>
              <a:rPr lang="el-GR" b="1" dirty="0" err="1" smtClean="0"/>
              <a:t>αναπαρήχθηκε</a:t>
            </a:r>
            <a:r>
              <a:rPr lang="el-GR" b="1" dirty="0" smtClean="0"/>
              <a:t> σε ένα </a:t>
            </a:r>
            <a:r>
              <a:rPr lang="el-GR" dirty="0" smtClean="0"/>
              <a:t>άλλο (</a:t>
            </a:r>
            <a:r>
              <a:rPr lang="en-GB" dirty="0" smtClean="0"/>
              <a:t>Rice</a:t>
            </a:r>
            <a:r>
              <a:rPr lang="el-GR" dirty="0" smtClean="0"/>
              <a:t> κ.ά., 1999). </a:t>
            </a:r>
          </a:p>
          <a:p>
            <a:r>
              <a:rPr lang="el-GR" dirty="0" smtClean="0"/>
              <a:t>Επιπλέον, η περιοχή αποδείχθηκε ότι </a:t>
            </a:r>
            <a:r>
              <a:rPr lang="el-GR" sz="3200" b="1" dirty="0" smtClean="0">
                <a:solidFill>
                  <a:srgbClr val="7030A0"/>
                </a:solidFill>
              </a:rPr>
              <a:t>δεν</a:t>
            </a:r>
            <a:r>
              <a:rPr lang="el-GR" dirty="0" smtClean="0"/>
              <a:t> είναι σημαντικός καθοριστικός παράγοντας </a:t>
            </a:r>
            <a:r>
              <a:rPr lang="el-GR" b="1" dirty="0" smtClean="0">
                <a:solidFill>
                  <a:srgbClr val="7030A0"/>
                </a:solidFill>
              </a:rPr>
              <a:t>για τον γυναικείο σεξουαλικό προσανατολισμό</a:t>
            </a:r>
            <a:endParaRPr lang="en-GB" b="1" dirty="0">
              <a:solidFill>
                <a:srgbClr val="7030A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ay-Gene.jpg"/>
          <p:cNvPicPr>
            <a:picLocks noGrp="1" noChangeAspect="1"/>
          </p:cNvPicPr>
          <p:nvPr>
            <p:ph idx="4294967295"/>
          </p:nvPr>
        </p:nvPicPr>
        <p:blipFill>
          <a:blip r:embed="rId2" cstate="print"/>
          <a:stretch>
            <a:fillRect/>
          </a:stretch>
        </p:blipFill>
        <p:spPr>
          <a:xfrm>
            <a:off x="539552" y="404664"/>
            <a:ext cx="7147832" cy="6048672"/>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7239000" cy="6051072"/>
          </a:xfrm>
        </p:spPr>
        <p:txBody>
          <a:bodyPr>
            <a:normAutofit fontScale="92500"/>
          </a:bodyPr>
          <a:lstStyle/>
          <a:p>
            <a:pPr>
              <a:buNone/>
            </a:pPr>
            <a:r>
              <a:rPr lang="el-GR" dirty="0" smtClean="0"/>
              <a:t>Αν η περιοχή </a:t>
            </a:r>
            <a:r>
              <a:rPr lang="en-GB" dirty="0" err="1" smtClean="0"/>
              <a:t>Xq</a:t>
            </a:r>
            <a:r>
              <a:rPr lang="el-GR" dirty="0" smtClean="0"/>
              <a:t>28 αποδεικνύεται ότι σχετίζεται με τον σεξουαλικό προσανατολισμό των ανδρών:</a:t>
            </a:r>
          </a:p>
          <a:p>
            <a:r>
              <a:rPr lang="el-GR" dirty="0" smtClean="0"/>
              <a:t>Πρέπει να προσδιοριστεί το γονίδιο που υπάρχει στην περιοχή αυτή, όπως και </a:t>
            </a:r>
          </a:p>
          <a:p>
            <a:r>
              <a:rPr lang="el-GR" dirty="0" smtClean="0"/>
              <a:t>Γονίδια σε άλλα χρωμοσώματα.</a:t>
            </a:r>
            <a:endParaRPr lang="el-GR" b="1" dirty="0" smtClean="0">
              <a:solidFill>
                <a:srgbClr val="C00000"/>
              </a:solidFill>
            </a:endParaRPr>
          </a:p>
          <a:p>
            <a:r>
              <a:rPr lang="el-GR" b="1" dirty="0" err="1" smtClean="0">
                <a:solidFill>
                  <a:srgbClr val="C00000"/>
                </a:solidFill>
              </a:rPr>
              <a:t>Μεχρι</a:t>
            </a:r>
            <a:r>
              <a:rPr lang="el-GR" b="1" dirty="0" smtClean="0">
                <a:solidFill>
                  <a:srgbClr val="C00000"/>
                </a:solidFill>
              </a:rPr>
              <a:t> στιγμής δεν υπάρχουν συγκεκριμένα γονίδια για ανδρικό σεξουαλικό προσανατολισμό</a:t>
            </a:r>
            <a:r>
              <a:rPr lang="el-GR" dirty="0" smtClean="0"/>
              <a:t> </a:t>
            </a:r>
          </a:p>
          <a:p>
            <a:r>
              <a:rPr lang="el-GR" dirty="0" smtClean="0"/>
              <a:t>Οι γενετικές </a:t>
            </a:r>
            <a:r>
              <a:rPr lang="el-GR" dirty="0" err="1" smtClean="0"/>
              <a:t>χρωμοσωμικές</a:t>
            </a:r>
            <a:r>
              <a:rPr lang="el-GR" dirty="0" smtClean="0"/>
              <a:t> περιοχές φαίνεται να έχουν μεγαλύτερη επιρροή στους άνδρες</a:t>
            </a:r>
            <a:endParaRPr lang="el-GR" b="1" dirty="0" smtClean="0">
              <a:solidFill>
                <a:srgbClr val="C00000"/>
              </a:solidFill>
            </a:endParaRPr>
          </a:p>
          <a:p>
            <a:r>
              <a:rPr lang="el-GR" b="1" dirty="0" smtClean="0">
                <a:solidFill>
                  <a:srgbClr val="00B050"/>
                </a:solidFill>
              </a:rPr>
              <a:t>δεν έχουν εμπλακεί </a:t>
            </a:r>
            <a:r>
              <a:rPr lang="el-GR" b="1" dirty="0" err="1" smtClean="0">
                <a:solidFill>
                  <a:srgbClr val="00B050"/>
                </a:solidFill>
              </a:rPr>
              <a:t>γενετικες</a:t>
            </a:r>
            <a:r>
              <a:rPr lang="el-GR" b="1" dirty="0" smtClean="0">
                <a:solidFill>
                  <a:srgbClr val="00B050"/>
                </a:solidFill>
              </a:rPr>
              <a:t> </a:t>
            </a:r>
            <a:r>
              <a:rPr lang="el-GR" b="1" dirty="0" err="1" smtClean="0">
                <a:solidFill>
                  <a:srgbClr val="00B050"/>
                </a:solidFill>
              </a:rPr>
              <a:t>χρωμοσωμικές</a:t>
            </a:r>
            <a:r>
              <a:rPr lang="el-GR" b="1" dirty="0" smtClean="0">
                <a:solidFill>
                  <a:srgbClr val="00B050"/>
                </a:solidFill>
              </a:rPr>
              <a:t> περιοχές στις γυναίκες</a:t>
            </a:r>
          </a:p>
          <a:p>
            <a:r>
              <a:rPr lang="el-GR" dirty="0" smtClean="0"/>
              <a:t>χρειάζεται περαιτέρω έρευνα πριν καν τεθούν οριστικά συμπεράσματα.</a:t>
            </a:r>
            <a:endParaRPr lang="en-GB" b="1" dirty="0">
              <a:solidFill>
                <a:srgbClr val="00B05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l-GR" sz="4400" b="0" dirty="0" smtClean="0"/>
              <a:t>πως θα </a:t>
            </a:r>
            <a:r>
              <a:rPr lang="el-GR" sz="4400" b="0" dirty="0" err="1" smtClean="0"/>
              <a:t>μπορουσε</a:t>
            </a:r>
            <a:r>
              <a:rPr lang="el-GR" sz="4400" b="0" dirty="0" smtClean="0"/>
              <a:t> η </a:t>
            </a:r>
            <a:r>
              <a:rPr lang="el-GR" sz="4400" b="0" dirty="0" err="1" smtClean="0"/>
              <a:t>ομοφυλοφιλια</a:t>
            </a:r>
            <a:r>
              <a:rPr lang="el-GR" sz="4400" b="0" dirty="0" smtClean="0"/>
              <a:t> να </a:t>
            </a:r>
            <a:r>
              <a:rPr lang="el-GR" sz="4400" b="0" dirty="0" err="1" smtClean="0"/>
              <a:t>εχει</a:t>
            </a:r>
            <a:r>
              <a:rPr lang="el-GR" sz="4400" b="0" dirty="0" smtClean="0"/>
              <a:t> </a:t>
            </a:r>
            <a:r>
              <a:rPr lang="el-GR" sz="4400" b="0" dirty="0" err="1" smtClean="0"/>
              <a:t>εξελιχθει</a:t>
            </a:r>
            <a:r>
              <a:rPr lang="el-GR" sz="4400" b="0" dirty="0" smtClean="0"/>
              <a:t>;</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7239000" cy="5114968"/>
          </a:xfrm>
        </p:spPr>
        <p:txBody>
          <a:bodyPr/>
          <a:lstStyle/>
          <a:p>
            <a:pPr algn="just">
              <a:buNone/>
            </a:pPr>
            <a:r>
              <a:rPr lang="el-GR" b="1" dirty="0" smtClean="0"/>
              <a:t>  η φυσική επιλογή= η μόνη εξελικτική</a:t>
            </a:r>
          </a:p>
          <a:p>
            <a:pPr algn="just">
              <a:buNone/>
            </a:pPr>
            <a:r>
              <a:rPr lang="el-GR" b="1" dirty="0" smtClean="0"/>
              <a:t>  διαδικασία </a:t>
            </a:r>
          </a:p>
          <a:p>
            <a:pPr algn="just">
              <a:buNone/>
            </a:pPr>
            <a:r>
              <a:rPr lang="el-GR" sz="3600" b="1" dirty="0" smtClean="0">
                <a:solidFill>
                  <a:srgbClr val="7030A0"/>
                </a:solidFill>
              </a:rPr>
              <a:t>  ΌΜΩΣ</a:t>
            </a:r>
          </a:p>
          <a:p>
            <a:pPr algn="just">
              <a:buNone/>
            </a:pPr>
            <a:r>
              <a:rPr lang="el-GR" sz="3600" b="1" dirty="0" smtClean="0">
                <a:solidFill>
                  <a:srgbClr val="7030A0"/>
                </a:solidFill>
              </a:rPr>
              <a:t> </a:t>
            </a:r>
            <a:r>
              <a:rPr lang="el-GR" dirty="0" smtClean="0"/>
              <a:t> </a:t>
            </a:r>
            <a:r>
              <a:rPr lang="el-GR" b="1" dirty="0" smtClean="0"/>
              <a:t>πώς τα γονίδια που συμβάλλουν στην ανάπτυξη ενός χαρακτηριστικού όπως η ομοφυλοφιλία μπορούν να διατηρηθούν σε έναν πληθυσμό όταν είναι πιθανό να μειώσουν παρά να αυξήσουν</a:t>
            </a:r>
            <a:r>
              <a:rPr lang="el-GR" dirty="0" smtClean="0"/>
              <a:t> την αναπαραγωγική επιτυχία στους οργανισμούς που τα φέρουν</a:t>
            </a:r>
            <a:r>
              <a:rPr lang="el-GR" sz="4400" b="1" dirty="0" smtClean="0"/>
              <a:t>;;;</a:t>
            </a:r>
            <a:endParaRPr lang="en-GB" sz="4400" b="1" dirty="0" smtClean="0"/>
          </a:p>
          <a:p>
            <a:endParaRPr lang="en-GB" dirty="0"/>
          </a:p>
        </p:txBody>
      </p:sp>
      <p:sp>
        <p:nvSpPr>
          <p:cNvPr id="5" name="Title 1"/>
          <p:cNvSpPr>
            <a:spLocks noGrp="1"/>
          </p:cNvSpPr>
          <p:nvPr>
            <p:ph type="title"/>
          </p:nvPr>
        </p:nvSpPr>
        <p:spPr>
          <a:xfrm>
            <a:off x="457200" y="0"/>
            <a:ext cx="7239000" cy="1844824"/>
          </a:xfrm>
        </p:spPr>
        <p:txBody>
          <a:bodyPr>
            <a:normAutofit fontScale="90000"/>
          </a:bodyPr>
          <a:lstStyle/>
          <a:p>
            <a:r>
              <a:rPr lang="el-GR" sz="1300" b="0" dirty="0" smtClean="0"/>
              <a:t/>
            </a:r>
            <a:br>
              <a:rPr lang="el-GR" sz="1300" b="0" dirty="0" smtClean="0"/>
            </a:br>
            <a:r>
              <a:rPr lang="el-GR" sz="1300" b="0" dirty="0" smtClean="0"/>
              <a:t/>
            </a:r>
            <a:br>
              <a:rPr lang="el-GR" sz="1300" b="0" dirty="0" smtClean="0"/>
            </a:br>
            <a:r>
              <a:rPr lang="el-GR" sz="1300" b="0" dirty="0" smtClean="0"/>
              <a:t/>
            </a:r>
            <a:br>
              <a:rPr lang="el-GR" sz="1300" b="0" dirty="0" smtClean="0"/>
            </a:br>
            <a:r>
              <a:rPr lang="en-GB" sz="3600" b="0" dirty="0" smtClean="0"/>
              <a:t/>
            </a:r>
            <a:br>
              <a:rPr lang="en-GB" sz="3600" b="0" dirty="0" smtClean="0"/>
            </a:br>
            <a:r>
              <a:rPr lang="en-GB" sz="3600" dirty="0" smtClean="0"/>
              <a:t>‘‘empirical </a:t>
            </a:r>
            <a:r>
              <a:rPr lang="en-GB" sz="3600" dirty="0" err="1" smtClean="0"/>
              <a:t>adaptationists</a:t>
            </a:r>
            <a:r>
              <a:rPr lang="en-GB" sz="3600" dirty="0" smtClean="0"/>
              <a:t>’’</a:t>
            </a:r>
            <a:r>
              <a:rPr lang="el-GR" sz="3600" dirty="0" smtClean="0"/>
              <a:t>(</a:t>
            </a:r>
            <a:r>
              <a:rPr lang="el-GR" sz="3600" dirty="0" err="1" smtClean="0"/>
              <a:t>εξελικτικοι</a:t>
            </a:r>
            <a:r>
              <a:rPr lang="el-GR" sz="3600" dirty="0" smtClean="0"/>
              <a:t>):</a:t>
            </a:r>
            <a:r>
              <a:rPr lang="el-GR" sz="2400" dirty="0" smtClean="0"/>
              <a:t/>
            </a:r>
            <a:br>
              <a:rPr lang="el-GR" sz="2400" dirty="0" smtClean="0"/>
            </a:br>
            <a:r>
              <a:rPr lang="el-GR" sz="2700" b="0" dirty="0" smtClean="0"/>
              <a:t/>
            </a:r>
            <a:br>
              <a:rPr lang="el-GR" sz="2700" b="0" dirty="0" smtClean="0"/>
            </a:br>
            <a:endParaRPr lang="en-GB" sz="27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7239000" cy="6267096"/>
          </a:xfrm>
        </p:spPr>
        <p:txBody>
          <a:bodyPr>
            <a:normAutofit fontScale="92500" lnSpcReduction="20000"/>
          </a:bodyPr>
          <a:lstStyle/>
          <a:p>
            <a:r>
              <a:rPr lang="el-GR" b="1" dirty="0" smtClean="0"/>
              <a:t>Δεν υπάρχουν καλές εμπειρικές μελέτες </a:t>
            </a:r>
            <a:r>
              <a:rPr lang="el-GR" dirty="0" smtClean="0"/>
              <a:t>που να παρέχουν πραγματικές αποδείξεις ότι οι ομοφυλόφιλοι είχε σημαντικά </a:t>
            </a:r>
            <a:r>
              <a:rPr lang="el-GR" b="1" dirty="0" smtClean="0">
                <a:solidFill>
                  <a:srgbClr val="7030A0"/>
                </a:solidFill>
              </a:rPr>
              <a:t>χαμηλότερη αναπαραγωγική καταλληλότητα</a:t>
            </a:r>
            <a:r>
              <a:rPr lang="el-GR" dirty="0" smtClean="0"/>
              <a:t> σε όλο το σχετικό εξελικτικό παρελθόν.</a:t>
            </a:r>
          </a:p>
          <a:p>
            <a:r>
              <a:rPr lang="el-GR" b="1" dirty="0" smtClean="0"/>
              <a:t>Στις περισσότερες πολιτιστικές ομάδες του κόσμου</a:t>
            </a:r>
            <a:r>
              <a:rPr lang="el-GR" dirty="0" smtClean="0"/>
              <a:t>, οι άνθρωποι που έχουν ομοφυλοφιλικές επιθυμίες είναι πολύ πιο πιθανό να δομήσουν τη ζωή τους </a:t>
            </a:r>
            <a:r>
              <a:rPr lang="el-GR" b="1" dirty="0" smtClean="0">
                <a:solidFill>
                  <a:srgbClr val="7030A0"/>
                </a:solidFill>
              </a:rPr>
              <a:t>με ετερόφυλο-τυπικούς τρόπους.</a:t>
            </a:r>
            <a:r>
              <a:rPr lang="el-GR" dirty="0" smtClean="0"/>
              <a:t> </a:t>
            </a:r>
          </a:p>
          <a:p>
            <a:r>
              <a:rPr lang="el-GR" b="1" dirty="0" smtClean="0"/>
              <a:t>Η  διαίσθησή μας σχετικά με την αναπαραγωγική επιτυχία </a:t>
            </a:r>
            <a:r>
              <a:rPr lang="el-GR" dirty="0" smtClean="0"/>
              <a:t>των ομοφυλοφίλων βασίζονται στη </a:t>
            </a:r>
            <a:r>
              <a:rPr lang="el-GR" b="1" dirty="0" smtClean="0">
                <a:solidFill>
                  <a:srgbClr val="7030A0"/>
                </a:solidFill>
              </a:rPr>
              <a:t>σύγχρονη αντίληψη </a:t>
            </a:r>
            <a:r>
              <a:rPr lang="el-GR" dirty="0" smtClean="0"/>
              <a:t>μας για τους «ομοφυλόφιλους» και τους «λεσβιακούς» ανθρώπους</a:t>
            </a:r>
          </a:p>
          <a:p>
            <a:r>
              <a:rPr lang="el-GR" sz="3000" b="1" dirty="0" smtClean="0"/>
              <a:t>Δεδομένα </a:t>
            </a:r>
            <a:r>
              <a:rPr lang="el-GR" dirty="0" smtClean="0"/>
              <a:t>σχετικά με την πραγματική </a:t>
            </a:r>
            <a:r>
              <a:rPr lang="el-GR" sz="3500" b="1" dirty="0" smtClean="0">
                <a:solidFill>
                  <a:srgbClr val="7030A0"/>
                </a:solidFill>
              </a:rPr>
              <a:t>αναπαραγωγική επιτυχία </a:t>
            </a:r>
            <a:r>
              <a:rPr lang="el-GR" dirty="0" smtClean="0"/>
              <a:t>των ομοφυλοφίλων σε όλη την ανθρώπινη ιστορία </a:t>
            </a:r>
            <a:r>
              <a:rPr lang="el-GR" sz="3500" b="1" dirty="0" smtClean="0"/>
              <a:t>δεν υπάρχουν</a:t>
            </a:r>
            <a:endParaRPr lang="en-GB" sz="3500" b="1" dirty="0" smtClean="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596792"/>
          </a:xfrm>
        </p:spPr>
        <p:txBody>
          <a:bodyPr>
            <a:normAutofit/>
          </a:bodyPr>
          <a:lstStyle/>
          <a:p>
            <a:r>
              <a:rPr lang="el-GR" sz="3600" dirty="0" smtClean="0"/>
              <a:t>ΤΑ ΓΟΝΙΔΙΑ ΚΑΝΟΥΝ ΤΟΥΣ ΑΝΘΡΩΠΟΥΣ  ΓΚΕΙ</a:t>
            </a:r>
            <a:r>
              <a:rPr lang="el-GR" dirty="0" smtClean="0"/>
              <a:t>; </a:t>
            </a:r>
            <a:endParaRPr lang="en-GB" dirty="0"/>
          </a:p>
        </p:txBody>
      </p:sp>
      <p:sp>
        <p:nvSpPr>
          <p:cNvPr id="3" name="Content Placeholder 2"/>
          <p:cNvSpPr>
            <a:spLocks noGrp="1"/>
          </p:cNvSpPr>
          <p:nvPr>
            <p:ph idx="1"/>
          </p:nvPr>
        </p:nvSpPr>
        <p:spPr/>
        <p:txBody>
          <a:bodyPr>
            <a:normAutofit/>
          </a:bodyPr>
          <a:lstStyle/>
          <a:p>
            <a:endParaRPr lang="el-GR" dirty="0" smtClean="0"/>
          </a:p>
          <a:p>
            <a:r>
              <a:rPr lang="el-GR" dirty="0" smtClean="0"/>
              <a:t>Άποψη επικρατούσα σε έρευνες Αμερικανών :</a:t>
            </a:r>
          </a:p>
          <a:p>
            <a:endParaRPr lang="el-GR" dirty="0" smtClean="0"/>
          </a:p>
          <a:p>
            <a:pPr>
              <a:buNone/>
            </a:pPr>
            <a:r>
              <a:rPr lang="el-GR" dirty="0" smtClean="0"/>
              <a:t>   Επειδή τα άτομα </a:t>
            </a:r>
            <a:r>
              <a:rPr lang="el-GR" b="1" dirty="0" smtClean="0">
                <a:solidFill>
                  <a:srgbClr val="7030A0"/>
                </a:solidFill>
              </a:rPr>
              <a:t>δεν έχουν κανένα έλεγχο πάνω στα γονίδια </a:t>
            </a:r>
            <a:r>
              <a:rPr lang="el-GR" dirty="0" smtClean="0"/>
              <a:t>που κληρονομούν </a:t>
            </a:r>
            <a:r>
              <a:rPr lang="el-GR" b="1" dirty="0" smtClean="0">
                <a:solidFill>
                  <a:srgbClr val="7030A0"/>
                </a:solidFill>
              </a:rPr>
              <a:t>δεν</a:t>
            </a:r>
            <a:r>
              <a:rPr lang="el-GR" dirty="0" smtClean="0"/>
              <a:t> θα πρέπει να </a:t>
            </a:r>
            <a:r>
              <a:rPr lang="el-GR" b="1" dirty="0" smtClean="0">
                <a:solidFill>
                  <a:srgbClr val="7030A0"/>
                </a:solidFill>
              </a:rPr>
              <a:t>θεωρούνται</a:t>
            </a:r>
            <a:r>
              <a:rPr lang="el-GR" dirty="0" smtClean="0"/>
              <a:t> υπεύθυνοι για το ότι είναι ομοφυλόφιλοι, αν καθορίζονται γενετικά. </a:t>
            </a:r>
          </a:p>
          <a:p>
            <a:pPr>
              <a:buNone/>
            </a:pPr>
            <a:r>
              <a:rPr lang="el-GR" dirty="0" smtClean="0"/>
              <a:t>  </a:t>
            </a:r>
          </a:p>
          <a:p>
            <a:pPr>
              <a:buNone/>
            </a:pPr>
            <a:r>
              <a:rPr lang="el-GR" dirty="0" smtClean="0"/>
              <a:t>  (</a:t>
            </a:r>
            <a:r>
              <a:rPr lang="en-GB" dirty="0" err="1" smtClean="0"/>
              <a:t>Schmalz</a:t>
            </a:r>
            <a:r>
              <a:rPr lang="el-GR" dirty="0" smtClean="0"/>
              <a:t> 1993, </a:t>
            </a:r>
            <a:r>
              <a:rPr lang="en-GB" dirty="0" smtClean="0"/>
              <a:t>Tygart</a:t>
            </a:r>
            <a:r>
              <a:rPr lang="el-GR" dirty="0" smtClean="0"/>
              <a:t> 2000).</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60688"/>
          </a:xfrm>
        </p:spPr>
        <p:txBody>
          <a:bodyPr/>
          <a:lstStyle/>
          <a:p>
            <a:r>
              <a:rPr lang="el-GR" dirty="0" smtClean="0"/>
              <a:t>«</a:t>
            </a:r>
            <a:r>
              <a:rPr lang="en-US" dirty="0" smtClean="0"/>
              <a:t>Kin selection hypothesis</a:t>
            </a:r>
            <a:r>
              <a:rPr lang="el-GR" dirty="0" smtClean="0"/>
              <a:t>»</a:t>
            </a:r>
            <a:endParaRPr lang="en-GB" dirty="0"/>
          </a:p>
        </p:txBody>
      </p:sp>
      <p:graphicFrame>
        <p:nvGraphicFramePr>
          <p:cNvPr id="4" name="Content Placeholder 3"/>
          <p:cNvGraphicFramePr>
            <a:graphicFrameLocks noGrp="1"/>
          </p:cNvGraphicFramePr>
          <p:nvPr>
            <p:ph idx="1"/>
          </p:nvPr>
        </p:nvGraphicFramePr>
        <p:xfrm>
          <a:off x="467544" y="980728"/>
          <a:ext cx="7239000" cy="5877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692696"/>
          <a:ext cx="7239000" cy="5763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1340768"/>
          </a:xfrm>
        </p:spPr>
        <p:txBody>
          <a:bodyPr>
            <a:normAutofit/>
          </a:bodyPr>
          <a:lstStyle/>
          <a:p>
            <a:r>
              <a:rPr lang="en-GB" dirty="0" err="1" smtClean="0"/>
              <a:t>nonadaptationist</a:t>
            </a:r>
            <a:r>
              <a:rPr lang="en-GB" dirty="0" smtClean="0"/>
              <a:t> hypothesis</a:t>
            </a:r>
            <a:r>
              <a:rPr lang="el-GR" dirty="0" smtClean="0"/>
              <a:t> </a:t>
            </a:r>
            <a:r>
              <a:rPr lang="el-GR" sz="2200" dirty="0" smtClean="0"/>
              <a:t>ΌΧΙ ΠΡΟΣΑΡΜΟΣΤΙΚΗ ΥΠΟΘΕΣΗ</a:t>
            </a:r>
            <a:endParaRPr lang="en-GB" sz="2200" dirty="0"/>
          </a:p>
        </p:txBody>
      </p:sp>
      <p:sp>
        <p:nvSpPr>
          <p:cNvPr id="3" name="Content Placeholder 2"/>
          <p:cNvSpPr>
            <a:spLocks noGrp="1"/>
          </p:cNvSpPr>
          <p:nvPr>
            <p:ph idx="1"/>
          </p:nvPr>
        </p:nvSpPr>
        <p:spPr>
          <a:xfrm>
            <a:off x="457200" y="1268760"/>
            <a:ext cx="7239000" cy="5589240"/>
          </a:xfrm>
        </p:spPr>
        <p:txBody>
          <a:bodyPr>
            <a:normAutofit fontScale="92500" lnSpcReduction="20000"/>
          </a:bodyPr>
          <a:lstStyle/>
          <a:p>
            <a:endParaRPr lang="el-GR" dirty="0" smtClean="0"/>
          </a:p>
          <a:p>
            <a:r>
              <a:rPr lang="el-GR" dirty="0" smtClean="0"/>
              <a:t>Η ομοφυλοφιλία είναι αποτέλεσμα </a:t>
            </a:r>
            <a:r>
              <a:rPr lang="el-GR" b="1" dirty="0" smtClean="0">
                <a:solidFill>
                  <a:srgbClr val="7030A0"/>
                </a:solidFill>
              </a:rPr>
              <a:t>μητρικής </a:t>
            </a:r>
            <a:r>
              <a:rPr lang="el-GR" b="1" dirty="0" err="1" smtClean="0">
                <a:solidFill>
                  <a:srgbClr val="7030A0"/>
                </a:solidFill>
              </a:rPr>
              <a:t>ανοσοαπόκρισης</a:t>
            </a:r>
            <a:r>
              <a:rPr lang="el-GR" b="1" dirty="0" smtClean="0">
                <a:solidFill>
                  <a:srgbClr val="7030A0"/>
                </a:solidFill>
              </a:rPr>
              <a:t> </a:t>
            </a:r>
            <a:r>
              <a:rPr lang="el-GR" dirty="0" smtClean="0"/>
              <a:t>σε ένα ή περισσότερα από τα </a:t>
            </a:r>
            <a:r>
              <a:rPr lang="el-GR" b="1" dirty="0" smtClean="0"/>
              <a:t>αρσενικά ειδικά αντιγόνα </a:t>
            </a:r>
            <a:r>
              <a:rPr lang="el-GR" b="1" dirty="0" err="1" smtClean="0"/>
              <a:t>ιστοσυμβατότητας</a:t>
            </a:r>
            <a:r>
              <a:rPr lang="el-GR" b="1" dirty="0" smtClean="0"/>
              <a:t> που συνδέονται με το </a:t>
            </a:r>
            <a:r>
              <a:rPr lang="en-GB" b="1" dirty="0" smtClean="0"/>
              <a:t>Y</a:t>
            </a:r>
            <a:r>
              <a:rPr lang="el-GR" b="1" dirty="0" smtClean="0"/>
              <a:t> χρωμόσωμα  </a:t>
            </a:r>
            <a:r>
              <a:rPr lang="el-GR" dirty="0" smtClean="0"/>
              <a:t>(</a:t>
            </a:r>
            <a:r>
              <a:rPr lang="el-GR" sz="3000" b="1" dirty="0" smtClean="0">
                <a:solidFill>
                  <a:srgbClr val="7030A0"/>
                </a:solidFill>
              </a:rPr>
              <a:t>αντιγόνα </a:t>
            </a:r>
            <a:r>
              <a:rPr lang="en-GB" sz="3000" b="1" dirty="0" smtClean="0">
                <a:solidFill>
                  <a:srgbClr val="7030A0"/>
                </a:solidFill>
              </a:rPr>
              <a:t>HY</a:t>
            </a:r>
            <a:r>
              <a:rPr lang="el-GR" sz="3000" b="1" dirty="0" smtClean="0">
                <a:solidFill>
                  <a:srgbClr val="7030A0"/>
                </a:solidFill>
              </a:rPr>
              <a:t>) </a:t>
            </a:r>
            <a:r>
              <a:rPr lang="el-GR" dirty="0" smtClean="0"/>
              <a:t>που φέρονται από το αρσενικό έμβρυο (</a:t>
            </a:r>
            <a:r>
              <a:rPr lang="en-GB" dirty="0" smtClean="0"/>
              <a:t>Blanchard</a:t>
            </a:r>
            <a:r>
              <a:rPr lang="el-GR" dirty="0" smtClean="0"/>
              <a:t> και </a:t>
            </a:r>
            <a:r>
              <a:rPr lang="en-GB" dirty="0" err="1" smtClean="0"/>
              <a:t>Klassen</a:t>
            </a:r>
            <a:r>
              <a:rPr lang="el-GR" dirty="0" smtClean="0"/>
              <a:t> 1997). </a:t>
            </a:r>
          </a:p>
          <a:p>
            <a:r>
              <a:rPr lang="el-GR" dirty="0" smtClean="0"/>
              <a:t>Η ανοσολογική αντίδραση της μητέρας </a:t>
            </a:r>
            <a:r>
              <a:rPr lang="el-GR" sz="3000" b="1" dirty="0" smtClean="0">
                <a:solidFill>
                  <a:srgbClr val="7030A0"/>
                </a:solidFill>
              </a:rPr>
              <a:t>θα ενεργοποιηθεί από την παρουσία των αντιγόνων Η-Υ του πρώτου αρσενικού εμβρύου </a:t>
            </a:r>
            <a:r>
              <a:rPr lang="el-GR" dirty="0" smtClean="0"/>
              <a:t>που φέρει και θα γίνει ισχυρότερη με κάθε επόμενη εγκυμοσύνη. </a:t>
            </a:r>
          </a:p>
          <a:p>
            <a:endParaRPr lang="el-GR" dirty="0" smtClean="0"/>
          </a:p>
          <a:p>
            <a:r>
              <a:rPr lang="el-GR" dirty="0" smtClean="0"/>
              <a:t>Υπάρχουν ανεξάρτητα αποδεικτικά στοιχεία, </a:t>
            </a:r>
            <a:r>
              <a:rPr lang="el-GR" dirty="0" err="1" smtClean="0"/>
              <a:t>γι’αυτή</a:t>
            </a:r>
            <a:r>
              <a:rPr lang="el-GR" dirty="0" smtClean="0"/>
              <a:t> την υπόθεση, (</a:t>
            </a:r>
            <a:r>
              <a:rPr lang="en-GB" dirty="0" err="1" smtClean="0"/>
              <a:t>Wachtel</a:t>
            </a:r>
            <a:r>
              <a:rPr lang="el-GR" dirty="0" smtClean="0"/>
              <a:t> 1983). </a:t>
            </a: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err="1" smtClean="0"/>
              <a:t>Αποτελεσμα</a:t>
            </a:r>
            <a:r>
              <a:rPr lang="el-GR" dirty="0" smtClean="0"/>
              <a:t> </a:t>
            </a:r>
            <a:r>
              <a:rPr lang="el-GR" dirty="0" err="1" smtClean="0"/>
              <a:t>αυτησ</a:t>
            </a:r>
            <a:r>
              <a:rPr lang="el-GR" dirty="0" smtClean="0"/>
              <a:t> της </a:t>
            </a:r>
            <a:r>
              <a:rPr lang="el-GR" dirty="0" err="1" smtClean="0"/>
              <a:t>αντιδρασησ</a:t>
            </a:r>
            <a:r>
              <a:rPr lang="el-GR" dirty="0" smtClean="0"/>
              <a:t>:</a:t>
            </a:r>
            <a:endParaRPr lang="en-GB" dirty="0"/>
          </a:p>
        </p:txBody>
      </p:sp>
      <p:sp>
        <p:nvSpPr>
          <p:cNvPr id="3" name="Content Placeholder 2"/>
          <p:cNvSpPr>
            <a:spLocks noGrp="1"/>
          </p:cNvSpPr>
          <p:nvPr>
            <p:ph idx="4294967295"/>
          </p:nvPr>
        </p:nvSpPr>
        <p:spPr>
          <a:xfrm>
            <a:off x="0" y="1268413"/>
            <a:ext cx="7516813" cy="5187950"/>
          </a:xfrm>
        </p:spPr>
        <p:txBody>
          <a:bodyPr/>
          <a:lstStyle/>
          <a:p>
            <a:endParaRPr lang="el-GR" b="1" dirty="0" smtClean="0">
              <a:solidFill>
                <a:srgbClr val="7030A0"/>
              </a:solidFill>
            </a:endParaRPr>
          </a:p>
          <a:p>
            <a:endParaRPr lang="el-GR" b="1" dirty="0" smtClean="0">
              <a:solidFill>
                <a:srgbClr val="7030A0"/>
              </a:solidFill>
            </a:endParaRPr>
          </a:p>
          <a:p>
            <a:r>
              <a:rPr lang="el-GR" b="1" dirty="0" smtClean="0">
                <a:solidFill>
                  <a:srgbClr val="7030A0"/>
                </a:solidFill>
              </a:rPr>
              <a:t>Η αλληλεπίδραση μεταξύ των αντιγόνων Η-Υ </a:t>
            </a:r>
            <a:r>
              <a:rPr lang="el-GR" dirty="0" smtClean="0"/>
              <a:t>του αρσενικού εμβρύου </a:t>
            </a:r>
            <a:r>
              <a:rPr lang="el-GR" b="1" dirty="0" smtClean="0">
                <a:solidFill>
                  <a:srgbClr val="7030A0"/>
                </a:solidFill>
              </a:rPr>
              <a:t>και του ανοσοποιητικού συστήματος της μητέρας </a:t>
            </a:r>
            <a:r>
              <a:rPr lang="el-GR" dirty="0" smtClean="0"/>
              <a:t>θα: </a:t>
            </a:r>
          </a:p>
          <a:p>
            <a:endParaRPr lang="el-GR" dirty="0" smtClean="0"/>
          </a:p>
          <a:p>
            <a:r>
              <a:rPr lang="el-GR" dirty="0" smtClean="0"/>
              <a:t>παρήγαγε </a:t>
            </a:r>
            <a:r>
              <a:rPr lang="el-GR" b="1" dirty="0" smtClean="0"/>
              <a:t>αρσενικούς απογόνους </a:t>
            </a:r>
            <a:r>
              <a:rPr lang="el-GR" dirty="0" smtClean="0"/>
              <a:t>με ένα εύρος συμπεριφοράς που θα συμμορφωνόταν με το φύλο και θα μπορούσε να περιλαμβάνει περισσότερες θηλυκές σεξουαλικές επιθυμίες - δηλαδή </a:t>
            </a:r>
            <a:r>
              <a:rPr lang="el-GR" b="1" dirty="0" smtClean="0">
                <a:solidFill>
                  <a:srgbClr val="7030A0"/>
                </a:solidFill>
              </a:rPr>
              <a:t>σεξουαλικές επιθυμίες που απευθύνονται σε άντρες. </a:t>
            </a:r>
            <a:endParaRPr lang="en-GB" b="1" dirty="0" smtClean="0">
              <a:solidFill>
                <a:srgbClr val="7030A0"/>
              </a:solidFill>
            </a:endParaRPr>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7516688" cy="1728192"/>
          </a:xfrm>
        </p:spPr>
        <p:txBody>
          <a:bodyPr>
            <a:normAutofit fontScale="90000"/>
          </a:bodyPr>
          <a:lstStyle/>
          <a:p>
            <a:r>
              <a:rPr lang="en-GB" sz="2800" dirty="0" smtClean="0">
                <a:solidFill>
                  <a:schemeClr val="accent1">
                    <a:lumMod val="60000"/>
                    <a:lumOff val="40000"/>
                  </a:schemeClr>
                </a:solidFill>
              </a:rPr>
              <a:t>Sexual orientation, fraternal birth order, and the maternal immune hypothesis: a review.</a:t>
            </a:r>
            <a:br>
              <a:rPr lang="en-GB" sz="2800" dirty="0" smtClean="0">
                <a:solidFill>
                  <a:schemeClr val="accent1">
                    <a:lumMod val="60000"/>
                    <a:lumOff val="40000"/>
                  </a:schemeClr>
                </a:solidFill>
              </a:rPr>
            </a:br>
            <a:r>
              <a:rPr lang="en-GB" sz="2000" b="0" u="sng" dirty="0" err="1" smtClean="0">
                <a:solidFill>
                  <a:schemeClr val="accent1">
                    <a:lumMod val="60000"/>
                    <a:lumOff val="40000"/>
                  </a:schemeClr>
                </a:solidFill>
                <a:hlinkClick r:id="rId2"/>
              </a:rPr>
              <a:t>Bogaert</a:t>
            </a:r>
            <a:r>
              <a:rPr lang="en-GB" sz="2000" b="0" u="sng" dirty="0" smtClean="0">
                <a:solidFill>
                  <a:schemeClr val="accent1">
                    <a:lumMod val="60000"/>
                    <a:lumOff val="40000"/>
                  </a:schemeClr>
                </a:solidFill>
                <a:hlinkClick r:id="rId2"/>
              </a:rPr>
              <a:t> AF</a:t>
            </a:r>
            <a:r>
              <a:rPr lang="en-GB" sz="2000" b="0" baseline="30000" dirty="0" smtClean="0">
                <a:solidFill>
                  <a:schemeClr val="accent1">
                    <a:lumMod val="60000"/>
                    <a:lumOff val="40000"/>
                  </a:schemeClr>
                </a:solidFill>
              </a:rPr>
              <a:t>1</a:t>
            </a:r>
            <a:r>
              <a:rPr lang="en-GB" sz="2000" b="0" dirty="0" smtClean="0">
                <a:solidFill>
                  <a:schemeClr val="accent1">
                    <a:lumMod val="60000"/>
                    <a:lumOff val="40000"/>
                  </a:schemeClr>
                </a:solidFill>
              </a:rPr>
              <a:t>, </a:t>
            </a:r>
            <a:r>
              <a:rPr lang="en-GB" sz="2000" b="0" u="sng" dirty="0" err="1" smtClean="0">
                <a:solidFill>
                  <a:schemeClr val="accent1">
                    <a:lumMod val="60000"/>
                    <a:lumOff val="40000"/>
                  </a:schemeClr>
                </a:solidFill>
                <a:hlinkClick r:id="rId3"/>
              </a:rPr>
              <a:t>Skorska</a:t>
            </a:r>
            <a:r>
              <a:rPr lang="en-GB" sz="2000" b="0" u="sng" dirty="0" smtClean="0">
                <a:solidFill>
                  <a:schemeClr val="accent1">
                    <a:lumMod val="60000"/>
                    <a:lumOff val="40000"/>
                  </a:schemeClr>
                </a:solidFill>
                <a:hlinkClick r:id="rId3"/>
              </a:rPr>
              <a:t> M</a:t>
            </a:r>
            <a:r>
              <a:rPr lang="en-GB" sz="2000" b="0" dirty="0" smtClean="0">
                <a:solidFill>
                  <a:schemeClr val="accent1">
                    <a:lumMod val="60000"/>
                    <a:lumOff val="40000"/>
                  </a:schemeClr>
                </a:solidFill>
              </a:rPr>
              <a:t>.</a:t>
            </a:r>
            <a:r>
              <a:rPr lang="en-GB" sz="2800" b="0" dirty="0" smtClean="0">
                <a:solidFill>
                  <a:schemeClr val="accent1">
                    <a:lumMod val="60000"/>
                    <a:lumOff val="40000"/>
                  </a:schemeClr>
                </a:solidFill>
              </a:rPr>
              <a:t/>
            </a:r>
            <a:br>
              <a:rPr lang="en-GB" sz="2800" b="0" dirty="0" smtClean="0">
                <a:solidFill>
                  <a:schemeClr val="accent1">
                    <a:lumMod val="60000"/>
                    <a:lumOff val="40000"/>
                  </a:schemeClr>
                </a:solidFill>
              </a:rPr>
            </a:br>
            <a:endParaRPr lang="en-GB" sz="2800" dirty="0">
              <a:solidFill>
                <a:schemeClr val="accent1">
                  <a:lumMod val="60000"/>
                  <a:lumOff val="40000"/>
                </a:schemeClr>
              </a:solidFill>
            </a:endParaRPr>
          </a:p>
        </p:txBody>
      </p:sp>
      <p:sp>
        <p:nvSpPr>
          <p:cNvPr id="3" name="Content Placeholder 2"/>
          <p:cNvSpPr>
            <a:spLocks noGrp="1"/>
          </p:cNvSpPr>
          <p:nvPr>
            <p:ph idx="1"/>
          </p:nvPr>
        </p:nvSpPr>
        <p:spPr>
          <a:xfrm>
            <a:off x="-180528" y="1609416"/>
            <a:ext cx="8280920" cy="5248584"/>
          </a:xfrm>
        </p:spPr>
        <p:txBody>
          <a:bodyPr>
            <a:normAutofit fontScale="55000" lnSpcReduction="20000"/>
          </a:bodyPr>
          <a:lstStyle/>
          <a:p>
            <a:r>
              <a:rPr lang="en-GB" u="sng" dirty="0" smtClean="0">
                <a:hlinkClick r:id="rId4" tooltip="Frontiers in neuroendocrinology."/>
              </a:rPr>
              <a:t>Front </a:t>
            </a:r>
            <a:r>
              <a:rPr lang="en-GB" u="sng" dirty="0" err="1" smtClean="0">
                <a:hlinkClick r:id="rId4" tooltip="Frontiers in neuroendocrinology."/>
              </a:rPr>
              <a:t>Neuroendocrinol</a:t>
            </a:r>
            <a:r>
              <a:rPr lang="en-GB" u="sng" dirty="0" smtClean="0">
                <a:hlinkClick r:id="rId4" tooltip="Frontiers in neuroendocrinology."/>
              </a:rPr>
              <a:t>.</a:t>
            </a:r>
            <a:r>
              <a:rPr lang="en-GB" dirty="0" smtClean="0"/>
              <a:t> 2011 Apr;32(2):247-54. </a:t>
            </a:r>
            <a:r>
              <a:rPr lang="en-GB" dirty="0" err="1" smtClean="0"/>
              <a:t>doi</a:t>
            </a:r>
            <a:r>
              <a:rPr lang="en-GB" dirty="0" smtClean="0"/>
              <a:t>: 10.1016/j.yfrne.2011.02.004. </a:t>
            </a:r>
            <a:r>
              <a:rPr lang="en-GB" dirty="0" err="1" smtClean="0"/>
              <a:t>Epub</a:t>
            </a:r>
            <a:r>
              <a:rPr lang="en-GB" dirty="0" smtClean="0"/>
              <a:t> 2011 Feb 17.</a:t>
            </a:r>
            <a:endParaRPr lang="el-GR" dirty="0" smtClean="0"/>
          </a:p>
          <a:p>
            <a:r>
              <a:rPr lang="el-GR" sz="3600" b="1" dirty="0" smtClean="0"/>
              <a:t>Το 1996</a:t>
            </a:r>
            <a:r>
              <a:rPr lang="el-GR" dirty="0" smtClean="0"/>
              <a:t>, οι ψυχολόγοι </a:t>
            </a:r>
            <a:r>
              <a:rPr lang="el-GR" dirty="0" err="1" smtClean="0"/>
              <a:t>Ray</a:t>
            </a:r>
            <a:r>
              <a:rPr lang="el-GR" dirty="0" smtClean="0"/>
              <a:t> </a:t>
            </a:r>
            <a:r>
              <a:rPr lang="el-GR" dirty="0" err="1" smtClean="0"/>
              <a:t>Blanchard</a:t>
            </a:r>
            <a:r>
              <a:rPr lang="el-GR" dirty="0" smtClean="0"/>
              <a:t> και </a:t>
            </a:r>
            <a:r>
              <a:rPr lang="el-GR" dirty="0" err="1" smtClean="0"/>
              <a:t>Anthony</a:t>
            </a:r>
            <a:r>
              <a:rPr lang="el-GR" dirty="0" smtClean="0"/>
              <a:t> </a:t>
            </a:r>
            <a:r>
              <a:rPr lang="el-GR" dirty="0" err="1" smtClean="0"/>
              <a:t>Bogaert</a:t>
            </a:r>
            <a:r>
              <a:rPr lang="el-GR" dirty="0" smtClean="0"/>
              <a:t> βρήκαν στοιχεία ότι οι </a:t>
            </a:r>
            <a:r>
              <a:rPr lang="el-GR" sz="3200" b="1" dirty="0" smtClean="0"/>
              <a:t>ομοφυλόφιλοι έχουν μεγαλύτερο αριθμό αδελφών μεγαλύτερης ηλικίας από τους ετεροφυλόφιλους άνδρες</a:t>
            </a:r>
            <a:r>
              <a:rPr lang="el-GR" dirty="0" smtClean="0"/>
              <a:t>. Αυτό το φαινόμενο "αδελφικής γεννήσεως" (FBO) έχει πολλαπλασιαστεί επανειλημμένα, συμπεριλαμβανομένων και σε μη δυτικά δείγματα. Πιο πρόσφατα, έχουν βρεθεί ισχυρά αποδεικτικά στοιχεία ότι το φαινόμενο FBO είναι προγεννητικής προέλευσης. </a:t>
            </a:r>
          </a:p>
          <a:p>
            <a:r>
              <a:rPr lang="el-GR" sz="2200" dirty="0" smtClean="0"/>
              <a:t>Παρόλο που δεν υπάρχει άμεση υποστήριξη για τον ακριβή προγεννητικό μηχανισμό, η πιο πιθανή εξήγηση μπορεί να είναι η ανοσολογική προέλευση, δηλαδή η μητέρα αναπτύσσει ανοσολογική αντίδραση κατά μιας ουσίας που είναι σημαντική στην ανάπτυξη του αρσενικού εμβρύου κατά τη διάρκεια της εγκυμοσύνης και ότι αυτό το ανοσοποιητικό αποτέλεσμα γίνεται όλο και πιο πιθανό με κάθε αρσενική κύηση. Αυτό το ανοσοποιητικό αποτέλεσμα υποτίθεται ότι προκαλεί αλλοίωση της προγεννητικής ανάπτυξης του εγκεφάλου (μερικού) προγεννητικού άνδρα. </a:t>
            </a:r>
          </a:p>
          <a:p>
            <a:r>
              <a:rPr lang="el-GR" sz="3600" b="1" dirty="0" smtClean="0"/>
              <a:t>Ο στόχος της ανοσολογικής απόκρισης </a:t>
            </a:r>
            <a:r>
              <a:rPr lang="el-GR" sz="2500" dirty="0" smtClean="0"/>
              <a:t>μπορεί να είναι </a:t>
            </a:r>
            <a:r>
              <a:rPr lang="el-GR" sz="3600" b="1" dirty="0" smtClean="0"/>
              <a:t>μόρια (δηλ. Υ-συνδεδεμένες πρωτεΐνες) στην επιφάνεια αρσενικών εμβρυϊκών εγκεφαλικών κυττάρων,</a:t>
            </a:r>
            <a:r>
              <a:rPr lang="el-GR" sz="3200" b="1" dirty="0" smtClean="0"/>
              <a:t> </a:t>
            </a:r>
            <a:r>
              <a:rPr lang="el-GR" sz="2500" dirty="0" smtClean="0"/>
              <a:t>συμπεριλαμβανομένων των θέσεων </a:t>
            </a:r>
            <a:r>
              <a:rPr lang="el-GR" sz="3600" b="1" dirty="0" smtClean="0"/>
              <a:t>του πρόσθιου υποθάλαμου, </a:t>
            </a:r>
            <a:r>
              <a:rPr lang="el-GR" sz="2500" dirty="0" smtClean="0"/>
              <a:t>η οποία έχει συνδεθεί </a:t>
            </a:r>
            <a:r>
              <a:rPr lang="el-GR" sz="3600" b="1" dirty="0" smtClean="0"/>
              <a:t>με σεξουαλικό προσανατολισμό </a:t>
            </a:r>
            <a:r>
              <a:rPr lang="el-GR" dirty="0" smtClean="0"/>
              <a:t>σε άλλη έρευνα.</a:t>
            </a:r>
          </a:p>
          <a:p>
            <a:r>
              <a:rPr lang="el-GR" dirty="0" smtClean="0"/>
              <a:t> Τα αντισώματα ενδέχεται να δεσμεύονται με αυτά τα μόρια και έτσι να μεταβάλλουν τον ρόλο τους στην τυπική σεξουαλική διαφοροποίηση, με </a:t>
            </a:r>
            <a:r>
              <a:rPr lang="el-GR" sz="3600" b="1" dirty="0" smtClean="0"/>
              <a:t>αποτέλεσμα ορισμένα νεαρά γεννημένα αρσενικά να προσελκύονται από τους άνδρες σε αντίθεση με τις γυναίκες</a:t>
            </a:r>
            <a:r>
              <a:rPr lang="el-GR" dirty="0" smtClean="0"/>
              <a:t>.</a:t>
            </a: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868" y="0"/>
            <a:ext cx="5105400" cy="4005064"/>
          </a:xfrm>
        </p:spPr>
        <p:txBody>
          <a:bodyPr>
            <a:normAutofit fontScale="90000"/>
          </a:bodyPr>
          <a:lstStyle/>
          <a:p>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αν ο σεξουαλικός προσανατολισμός είναι </a:t>
            </a:r>
            <a:r>
              <a:rPr lang="el-GR" sz="3600" dirty="0" err="1" smtClean="0"/>
              <a:t>κληρονομικος</a:t>
            </a:r>
            <a:r>
              <a:rPr lang="el-GR" sz="3600" dirty="0" smtClean="0"/>
              <a:t> αυτό </a:t>
            </a:r>
            <a:r>
              <a:rPr lang="el-GR" sz="3600" dirty="0" err="1" smtClean="0"/>
              <a:t>σημαινει</a:t>
            </a:r>
            <a:r>
              <a:rPr lang="el-GR" sz="3600" dirty="0" smtClean="0"/>
              <a:t> </a:t>
            </a:r>
            <a:r>
              <a:rPr lang="el-GR" sz="3600" dirty="0" err="1" smtClean="0"/>
              <a:t>οτι</a:t>
            </a:r>
            <a:r>
              <a:rPr lang="el-GR" sz="3600" dirty="0" smtClean="0"/>
              <a:t> </a:t>
            </a:r>
            <a:r>
              <a:rPr lang="el-GR" sz="3600" dirty="0" err="1" smtClean="0"/>
              <a:t>ειναι</a:t>
            </a:r>
            <a:r>
              <a:rPr lang="el-GR" sz="3600" dirty="0" smtClean="0"/>
              <a:t> </a:t>
            </a:r>
            <a:r>
              <a:rPr lang="el-GR" sz="3600" dirty="0" err="1" smtClean="0"/>
              <a:t>υποχρεωΤΙΚΟΣ</a:t>
            </a:r>
            <a:r>
              <a:rPr lang="el-GR" sz="3600" dirty="0" smtClean="0"/>
              <a:t>, </a:t>
            </a:r>
            <a:r>
              <a:rPr lang="el-GR" sz="3600" dirty="0" err="1" smtClean="0"/>
              <a:t>αμεταβλητοΣ</a:t>
            </a:r>
            <a:r>
              <a:rPr lang="el-GR" sz="3600" dirty="0" smtClean="0"/>
              <a:t>, και </a:t>
            </a:r>
            <a:r>
              <a:rPr lang="el-GR" sz="3600" dirty="0" err="1" smtClean="0"/>
              <a:t>εμφυτΟΣ</a:t>
            </a:r>
            <a:r>
              <a:rPr lang="el-GR" sz="3600" dirty="0" smtClean="0"/>
              <a:t>;;;; </a:t>
            </a:r>
            <a:endParaRPr lang="en-GB" sz="3600" dirty="0"/>
          </a:p>
        </p:txBody>
      </p:sp>
      <p:sp>
        <p:nvSpPr>
          <p:cNvPr id="4" name="Subtitle 3"/>
          <p:cNvSpPr>
            <a:spLocks noGrp="1"/>
          </p:cNvSpPr>
          <p:nvPr>
            <p:ph type="subTitle" idx="1"/>
          </p:nvPr>
        </p:nvSpPr>
        <p:spPr>
          <a:xfrm>
            <a:off x="3354442" y="3933056"/>
            <a:ext cx="5114778" cy="2232248"/>
          </a:xfrm>
        </p:spPr>
        <p:txBody>
          <a:bodyPr>
            <a:normAutofit/>
          </a:bodyPr>
          <a:lstStyle/>
          <a:p>
            <a:endParaRPr lang="el-GR" sz="2400" dirty="0" smtClean="0"/>
          </a:p>
          <a:p>
            <a:r>
              <a:rPr lang="el-GR" sz="2400" dirty="0" smtClean="0"/>
              <a:t>Άρα είναι ηθικά αποδεκτό να ενεργεί κανείς σύμφωνα με  τις ομοφυλοφιλικές επιθυμίες του;</a:t>
            </a:r>
          </a:p>
          <a:p>
            <a:endParaRPr lang="el-GR" sz="2400" dirty="0" smtClean="0"/>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283152" cy="1440160"/>
          </a:xfrm>
        </p:spPr>
        <p:txBody>
          <a:bodyPr>
            <a:normAutofit fontScale="90000"/>
          </a:bodyPr>
          <a:lstStyle/>
          <a:p>
            <a:r>
              <a:rPr lang="el-GR" dirty="0" smtClean="0"/>
              <a:t>1.Λογω </a:t>
            </a:r>
            <a:r>
              <a:rPr lang="el-GR" dirty="0" err="1" smtClean="0"/>
              <a:t>Κληρονομικοτητασ</a:t>
            </a:r>
            <a:r>
              <a:rPr lang="en-US" dirty="0" smtClean="0"/>
              <a:t>=</a:t>
            </a:r>
            <a:r>
              <a:rPr lang="el-GR" dirty="0" err="1" smtClean="0"/>
              <a:t>ηθικα</a:t>
            </a:r>
            <a:r>
              <a:rPr lang="el-GR" dirty="0" smtClean="0"/>
              <a:t>   </a:t>
            </a:r>
            <a:r>
              <a:rPr lang="el-GR" dirty="0" err="1" smtClean="0"/>
              <a:t>αποδεκτοσ</a:t>
            </a:r>
            <a:r>
              <a:rPr lang="el-GR" dirty="0" smtClean="0"/>
              <a:t>;;;</a:t>
            </a:r>
            <a:r>
              <a:rPr lang="el-GR" sz="2200" dirty="0" smtClean="0"/>
              <a:t>(ο </a:t>
            </a:r>
            <a:r>
              <a:rPr lang="el-GR" sz="2200" dirty="0" err="1" smtClean="0"/>
              <a:t>σεξουαλικοσ</a:t>
            </a:r>
            <a:r>
              <a:rPr lang="el-GR" sz="2200" dirty="0" smtClean="0"/>
              <a:t> </a:t>
            </a:r>
            <a:r>
              <a:rPr lang="el-GR" sz="2200" dirty="0" err="1" smtClean="0"/>
              <a:t>Προςαν</a:t>
            </a:r>
            <a:r>
              <a:rPr lang="el-GR" sz="2200" dirty="0" smtClean="0"/>
              <a:t>/</a:t>
            </a:r>
            <a:r>
              <a:rPr lang="el-GR" sz="2200" dirty="0" err="1" smtClean="0"/>
              <a:t>σμοσ</a:t>
            </a:r>
            <a:r>
              <a:rPr lang="el-GR" sz="2200" dirty="0" smtClean="0"/>
              <a:t>)</a:t>
            </a:r>
            <a:endParaRPr lang="en-GB" sz="2200" dirty="0"/>
          </a:p>
        </p:txBody>
      </p:sp>
      <p:sp>
        <p:nvSpPr>
          <p:cNvPr id="3" name="Content Placeholder 2"/>
          <p:cNvSpPr>
            <a:spLocks noGrp="1"/>
          </p:cNvSpPr>
          <p:nvPr>
            <p:ph idx="1"/>
          </p:nvPr>
        </p:nvSpPr>
        <p:spPr/>
        <p:txBody>
          <a:bodyPr/>
          <a:lstStyle/>
          <a:p>
            <a:r>
              <a:rPr lang="el-GR" dirty="0" smtClean="0"/>
              <a:t>κάποιος </a:t>
            </a:r>
            <a:r>
              <a:rPr lang="el-GR" b="1" dirty="0" smtClean="0"/>
              <a:t>δεν</a:t>
            </a:r>
            <a:r>
              <a:rPr lang="el-GR" dirty="0" smtClean="0"/>
              <a:t> </a:t>
            </a:r>
            <a:r>
              <a:rPr lang="el-GR" b="1" dirty="0" smtClean="0"/>
              <a:t>είναι</a:t>
            </a:r>
            <a:r>
              <a:rPr lang="el-GR" dirty="0" smtClean="0"/>
              <a:t> </a:t>
            </a:r>
            <a:r>
              <a:rPr lang="el-GR" b="1" dirty="0" smtClean="0"/>
              <a:t>ηθικά υπεύθυνος </a:t>
            </a:r>
            <a:r>
              <a:rPr lang="el-GR" dirty="0" smtClean="0"/>
              <a:t>για κάποια ενέργεια, όταν η ενέργεια αυτή </a:t>
            </a:r>
            <a:r>
              <a:rPr lang="el-GR" b="1" dirty="0" smtClean="0"/>
              <a:t>είναι αποτέλεσμα γενετικά επηρεασμένης </a:t>
            </a:r>
            <a:r>
              <a:rPr lang="el-GR" b="1" dirty="0" err="1" smtClean="0"/>
              <a:t>νευροφυσιολογίας</a:t>
            </a:r>
            <a:r>
              <a:rPr lang="el-GR" b="1" dirty="0" smtClean="0"/>
              <a:t>. </a:t>
            </a:r>
          </a:p>
          <a:p>
            <a:endParaRPr lang="el-GR" dirty="0" smtClean="0"/>
          </a:p>
          <a:p>
            <a:pPr>
              <a:buNone/>
            </a:pPr>
            <a:r>
              <a:rPr lang="el-GR" b="1" dirty="0" smtClean="0"/>
              <a:t>   ΑΥΤΌ ΔΕΝ ΙΣΧΥΕΙ ΓΙΑΤΙ:</a:t>
            </a:r>
          </a:p>
          <a:p>
            <a:endParaRPr lang="el-GR" dirty="0" smtClean="0"/>
          </a:p>
          <a:p>
            <a:r>
              <a:rPr lang="el-GR" dirty="0" smtClean="0"/>
              <a:t>δεν υπάρχουν συμπεριφορές των οποίων η </a:t>
            </a:r>
            <a:r>
              <a:rPr lang="el-GR" dirty="0" err="1" smtClean="0"/>
              <a:t>γεννεσιουργός</a:t>
            </a:r>
            <a:r>
              <a:rPr lang="el-GR" dirty="0" smtClean="0"/>
              <a:t> αιτία δεν είναι </a:t>
            </a:r>
            <a:r>
              <a:rPr lang="el-GR" dirty="0" err="1" smtClean="0"/>
              <a:t>νευροφυσιολογική</a:t>
            </a:r>
            <a:r>
              <a:rPr lang="el-GR" dirty="0" smtClean="0"/>
              <a:t> και οι εγκέφαλοι είναι ένα προϊόν, τουλάχιστον εν μέρει, γονιδίων.</a:t>
            </a:r>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smtClean="0"/>
              <a:t>2.Λογω </a:t>
            </a:r>
            <a:r>
              <a:rPr lang="el-GR" dirty="0" err="1" smtClean="0"/>
              <a:t>κληρονομικοτητασ</a:t>
            </a:r>
            <a:r>
              <a:rPr lang="el-GR" dirty="0" smtClean="0"/>
              <a:t>= </a:t>
            </a:r>
            <a:r>
              <a:rPr lang="el-GR" dirty="0" err="1" smtClean="0"/>
              <a:t>υποχρεωτικοσ</a:t>
            </a:r>
            <a:r>
              <a:rPr lang="el-GR" dirty="0" smtClean="0"/>
              <a:t>;;;</a:t>
            </a:r>
            <a:endParaRPr lang="en-GB" dirty="0"/>
          </a:p>
        </p:txBody>
      </p:sp>
      <p:sp>
        <p:nvSpPr>
          <p:cNvPr id="6" name="Content Placeholder 5"/>
          <p:cNvSpPr>
            <a:spLocks noGrp="1"/>
          </p:cNvSpPr>
          <p:nvPr>
            <p:ph idx="1"/>
          </p:nvPr>
        </p:nvSpPr>
        <p:spPr>
          <a:xfrm>
            <a:off x="0" y="1609416"/>
            <a:ext cx="8028384" cy="4846320"/>
          </a:xfrm>
        </p:spPr>
        <p:txBody>
          <a:bodyPr>
            <a:normAutofit/>
          </a:bodyPr>
          <a:lstStyle/>
          <a:p>
            <a:r>
              <a:rPr lang="el-GR" dirty="0" smtClean="0"/>
              <a:t>Ένα χαρακτηριστικό </a:t>
            </a:r>
            <a:r>
              <a:rPr lang="el-GR" b="1" dirty="0" smtClean="0"/>
              <a:t>είναι υποχρεωτικό </a:t>
            </a:r>
            <a:r>
              <a:rPr lang="el-GR" dirty="0" smtClean="0"/>
              <a:t>εάν καθορίζεται πλήρως από παράγοντες στους οποίους </a:t>
            </a:r>
            <a:r>
              <a:rPr lang="el-GR" b="1" dirty="0" smtClean="0"/>
              <a:t>κανείς δεν έχει κανέναν έλεγχο</a:t>
            </a:r>
          </a:p>
          <a:p>
            <a:pPr>
              <a:buNone/>
            </a:pPr>
            <a:r>
              <a:rPr lang="el-GR" dirty="0" smtClean="0"/>
              <a:t>   π.χ. Το χρώμα των ματιών είναι πλήρως γενετικά καθορισμένο και εντελώς ακούσιο</a:t>
            </a:r>
          </a:p>
          <a:p>
            <a:pPr>
              <a:buNone/>
            </a:pPr>
            <a:r>
              <a:rPr lang="el-GR" b="1" dirty="0" smtClean="0"/>
              <a:t>  </a:t>
            </a:r>
          </a:p>
          <a:p>
            <a:pPr>
              <a:buNone/>
            </a:pPr>
            <a:r>
              <a:rPr lang="el-GR" sz="2400" b="1" dirty="0" smtClean="0">
                <a:solidFill>
                  <a:srgbClr val="7030A0"/>
                </a:solidFill>
              </a:rPr>
              <a:t>ΑΡΑ ΑΝ ΕΧΕΙΣ ΕΛΕΓΧΟ ΔΕΝ ΕΊΝΑΙ ΥΠΟΧΡΕΩΤΙΚΟΣ</a:t>
            </a:r>
          </a:p>
          <a:p>
            <a:endParaRPr lang="el-GR" b="1" dirty="0" smtClean="0"/>
          </a:p>
          <a:p>
            <a:r>
              <a:rPr lang="el-GR" b="1" dirty="0" smtClean="0"/>
              <a:t>όπως</a:t>
            </a:r>
            <a:r>
              <a:rPr lang="el-GR" dirty="0" smtClean="0"/>
              <a:t> γυναίκες που </a:t>
            </a:r>
            <a:r>
              <a:rPr lang="el-GR" b="1" dirty="0" smtClean="0"/>
              <a:t>γενετικά ήταν ετεροφυλόφιλες</a:t>
            </a:r>
            <a:r>
              <a:rPr lang="el-GR" dirty="0" smtClean="0"/>
              <a:t> γίνονται </a:t>
            </a:r>
            <a:r>
              <a:rPr lang="el-GR" b="1" dirty="0" smtClean="0"/>
              <a:t>λεσβίες</a:t>
            </a:r>
            <a:r>
              <a:rPr lang="el-GR" dirty="0" smtClean="0"/>
              <a:t> λόγω αρνητικών εμπειριών με τους άνδρες</a:t>
            </a:r>
            <a:endParaRPr lang="en-GB"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err="1" smtClean="0"/>
              <a:t>Λογω</a:t>
            </a:r>
            <a:r>
              <a:rPr lang="el-GR" dirty="0" smtClean="0"/>
              <a:t> </a:t>
            </a:r>
            <a:r>
              <a:rPr lang="el-GR" dirty="0" err="1" smtClean="0"/>
              <a:t>κληρονομικοτητασ</a:t>
            </a:r>
            <a:r>
              <a:rPr lang="el-GR" dirty="0" smtClean="0"/>
              <a:t> =</a:t>
            </a:r>
            <a:br>
              <a:rPr lang="el-GR" dirty="0" smtClean="0"/>
            </a:br>
            <a:r>
              <a:rPr lang="el-GR" dirty="0" err="1" smtClean="0"/>
              <a:t>αμεταβλητοσ</a:t>
            </a:r>
            <a:r>
              <a:rPr lang="el-GR" dirty="0" smtClean="0"/>
              <a:t>;;;</a:t>
            </a:r>
            <a:endParaRPr lang="en-GB" dirty="0"/>
          </a:p>
        </p:txBody>
      </p:sp>
      <p:sp>
        <p:nvSpPr>
          <p:cNvPr id="3" name="Content Placeholder 2"/>
          <p:cNvSpPr>
            <a:spLocks noGrp="1"/>
          </p:cNvSpPr>
          <p:nvPr>
            <p:ph idx="1"/>
          </p:nvPr>
        </p:nvSpPr>
        <p:spPr/>
        <p:txBody>
          <a:bodyPr>
            <a:normAutofit/>
          </a:bodyPr>
          <a:lstStyle/>
          <a:p>
            <a:r>
              <a:rPr lang="el-GR" b="1" dirty="0" smtClean="0"/>
              <a:t>Η κληρονομικότητα </a:t>
            </a:r>
            <a:r>
              <a:rPr lang="el-GR" dirty="0" smtClean="0"/>
              <a:t>χαρακτηριστικών μπορεί και </a:t>
            </a:r>
            <a:r>
              <a:rPr lang="el-GR" b="1" dirty="0" smtClean="0"/>
              <a:t>μεταβάλλεται </a:t>
            </a:r>
            <a:r>
              <a:rPr lang="el-GR" dirty="0" smtClean="0"/>
              <a:t>με την πάροδο του χρόνου και όταν αλλάζουν οι κατανομές των γονιδίων ή / και των περιβαλλόντων.</a:t>
            </a:r>
          </a:p>
          <a:p>
            <a:pPr>
              <a:buNone/>
            </a:pPr>
            <a:r>
              <a:rPr lang="el-GR" sz="1900" dirty="0" smtClean="0"/>
              <a:t>   πχ πρόσφατες έρευνες έχουν δείξει ότι το </a:t>
            </a:r>
            <a:r>
              <a:rPr lang="el-GR" sz="1900" b="1" dirty="0" smtClean="0"/>
              <a:t>ποσοστό των νέων ενηλίκων και το ποσοστό μετανάστευσης </a:t>
            </a:r>
            <a:r>
              <a:rPr lang="el-GR" sz="1900" dirty="0" smtClean="0"/>
              <a:t>σε διαφορετικές κοινότητες </a:t>
            </a:r>
            <a:r>
              <a:rPr lang="el-GR" sz="1900" b="1" dirty="0" smtClean="0"/>
              <a:t>υποβαθμίζουν</a:t>
            </a:r>
            <a:r>
              <a:rPr lang="el-GR" sz="1900" dirty="0" smtClean="0"/>
              <a:t> έντονα την κληρονομικότητα του </a:t>
            </a:r>
            <a:r>
              <a:rPr lang="el-GR" sz="1900" b="1" dirty="0" smtClean="0"/>
              <a:t>εφηβικού αλκοολισμού </a:t>
            </a:r>
            <a:r>
              <a:rPr lang="el-GR" sz="1900" dirty="0" smtClean="0"/>
              <a:t>(</a:t>
            </a:r>
            <a:r>
              <a:rPr lang="en-GB" sz="1900" dirty="0" smtClean="0"/>
              <a:t>Dick et al</a:t>
            </a:r>
            <a:r>
              <a:rPr lang="el-GR" sz="1900" dirty="0" smtClean="0"/>
              <a:t>., 2001). </a:t>
            </a:r>
          </a:p>
          <a:p>
            <a:r>
              <a:rPr lang="el-GR" dirty="0" err="1" smtClean="0"/>
              <a:t>Αντ</a:t>
            </a:r>
            <a:r>
              <a:rPr lang="el-GR" dirty="0" smtClean="0"/>
              <a:t> 'αυτού, είναι σωστό να εξετάσουμε τα </a:t>
            </a:r>
            <a:r>
              <a:rPr lang="el-GR" b="1" dirty="0" smtClean="0">
                <a:solidFill>
                  <a:srgbClr val="7030A0"/>
                </a:solidFill>
              </a:rPr>
              <a:t>αποδεικτικά στοιχεία </a:t>
            </a:r>
            <a:r>
              <a:rPr lang="el-GR" dirty="0" smtClean="0"/>
              <a:t>που αφορούν τις </a:t>
            </a:r>
            <a:r>
              <a:rPr lang="el-GR" b="1" dirty="0" smtClean="0">
                <a:solidFill>
                  <a:srgbClr val="7030A0"/>
                </a:solidFill>
              </a:rPr>
              <a:t>προσπάθειες αλλαγής</a:t>
            </a:r>
          </a:p>
          <a:p>
            <a:endParaRPr lang="el-GR" dirty="0" smtClean="0"/>
          </a:p>
          <a:p>
            <a:endParaRPr lang="en-GB"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980728"/>
          </a:xfrm>
        </p:spPr>
        <p:txBody>
          <a:bodyPr>
            <a:normAutofit fontScale="90000"/>
          </a:bodyPr>
          <a:lstStyle/>
          <a:p>
            <a:r>
              <a:rPr lang="el-GR" dirty="0" err="1" smtClean="0"/>
              <a:t>Λογω</a:t>
            </a:r>
            <a:r>
              <a:rPr lang="el-GR" dirty="0" smtClean="0"/>
              <a:t> </a:t>
            </a:r>
            <a:r>
              <a:rPr lang="el-GR" dirty="0" err="1" smtClean="0"/>
              <a:t>κληρονομικοτητας</a:t>
            </a:r>
            <a:r>
              <a:rPr lang="el-GR" dirty="0" smtClean="0"/>
              <a:t> =</a:t>
            </a:r>
            <a:r>
              <a:rPr lang="el-GR" dirty="0" err="1" smtClean="0"/>
              <a:t>εμφυτοσ</a:t>
            </a:r>
            <a:r>
              <a:rPr lang="el-GR" dirty="0" smtClean="0"/>
              <a:t>;;;</a:t>
            </a:r>
            <a:endParaRPr lang="en-GB" dirty="0"/>
          </a:p>
        </p:txBody>
      </p:sp>
      <p:sp>
        <p:nvSpPr>
          <p:cNvPr id="3" name="Content Placeholder 2"/>
          <p:cNvSpPr>
            <a:spLocks noGrp="1"/>
          </p:cNvSpPr>
          <p:nvPr>
            <p:ph idx="1"/>
          </p:nvPr>
        </p:nvSpPr>
        <p:spPr>
          <a:xfrm>
            <a:off x="457200" y="980728"/>
            <a:ext cx="7239000" cy="5475008"/>
          </a:xfrm>
        </p:spPr>
        <p:txBody>
          <a:bodyPr>
            <a:normAutofit fontScale="92500" lnSpcReduction="10000"/>
          </a:bodyPr>
          <a:lstStyle/>
          <a:p>
            <a:r>
              <a:rPr lang="el-GR" dirty="0" smtClean="0"/>
              <a:t>Το ευρύ </a:t>
            </a:r>
            <a:r>
              <a:rPr lang="el-GR" dirty="0" err="1" smtClean="0"/>
              <a:t>κοινο</a:t>
            </a:r>
            <a:r>
              <a:rPr lang="el-GR" dirty="0" smtClean="0"/>
              <a:t> πιστεύει ότι εάν ένα χαρακτηριστικό </a:t>
            </a:r>
            <a:r>
              <a:rPr lang="el-GR" b="1" dirty="0" smtClean="0"/>
              <a:t>είναι παρόν στη γέννηση</a:t>
            </a:r>
            <a:r>
              <a:rPr lang="el-GR" dirty="0" smtClean="0"/>
              <a:t>, πρέπει να είναι </a:t>
            </a:r>
            <a:r>
              <a:rPr lang="el-GR" b="1" dirty="0" smtClean="0"/>
              <a:t>προϊόν γενετικών</a:t>
            </a:r>
            <a:r>
              <a:rPr lang="el-GR" dirty="0" smtClean="0"/>
              <a:t> </a:t>
            </a:r>
            <a:r>
              <a:rPr lang="el-GR" b="1" dirty="0" smtClean="0">
                <a:solidFill>
                  <a:srgbClr val="7030A0"/>
                </a:solidFill>
              </a:rPr>
              <a:t>και όχι περιβαλλοντικών παραγόντων,</a:t>
            </a:r>
          </a:p>
          <a:p>
            <a:pPr>
              <a:buNone/>
            </a:pPr>
            <a:r>
              <a:rPr lang="el-GR" sz="3500" b="1" dirty="0" smtClean="0"/>
              <a:t>  ΟΜΩΣ</a:t>
            </a:r>
          </a:p>
          <a:p>
            <a:pPr>
              <a:buNone/>
            </a:pPr>
            <a:r>
              <a:rPr lang="el-GR" dirty="0" smtClean="0"/>
              <a:t>   ΆΛΛΟ ΕΜΦΥΤΟ ΆΛΛΟ ΚΛΗΡΟΝΟΜΙΚΟ</a:t>
            </a:r>
          </a:p>
          <a:p>
            <a:r>
              <a:rPr lang="el-GR" dirty="0" err="1" smtClean="0"/>
              <a:t>ΕΜΦΥΤΟ=πχ</a:t>
            </a:r>
            <a:r>
              <a:rPr lang="el-GR" dirty="0" smtClean="0"/>
              <a:t> πόσους αντίχειρες έχουμε σαν ανθρώπινο είδος ή ο αριθμός δακτύλων κ.α.</a:t>
            </a:r>
          </a:p>
          <a:p>
            <a:pPr>
              <a:buNone/>
            </a:pPr>
            <a:r>
              <a:rPr lang="el-GR" sz="2800" b="1" dirty="0" smtClean="0">
                <a:solidFill>
                  <a:srgbClr val="7030A0"/>
                </a:solidFill>
              </a:rPr>
              <a:t>  </a:t>
            </a:r>
            <a:r>
              <a:rPr lang="el-GR" sz="2800" b="1" dirty="0" err="1" smtClean="0">
                <a:solidFill>
                  <a:srgbClr val="7030A0"/>
                </a:solidFill>
              </a:rPr>
              <a:t>Έμφυτο=κληρονομημένο</a:t>
            </a:r>
            <a:r>
              <a:rPr lang="el-GR" sz="2800" b="1" dirty="0" smtClean="0">
                <a:solidFill>
                  <a:srgbClr val="7030A0"/>
                </a:solidFill>
              </a:rPr>
              <a:t> όχι κληρονομικό</a:t>
            </a:r>
          </a:p>
          <a:p>
            <a:r>
              <a:rPr lang="el-GR" sz="2800" dirty="0" smtClean="0"/>
              <a:t>Οι περισσότεροι ερευνητές πιστεύουν ότι </a:t>
            </a:r>
            <a:r>
              <a:rPr lang="el-GR" sz="2800" b="1" dirty="0" smtClean="0">
                <a:solidFill>
                  <a:srgbClr val="7030A0"/>
                </a:solidFill>
              </a:rPr>
              <a:t>ο σεξουαλικός προσανατολισμός </a:t>
            </a:r>
            <a:r>
              <a:rPr lang="el-GR" sz="2800" dirty="0" smtClean="0"/>
              <a:t>επηρεάζεται από </a:t>
            </a:r>
            <a:r>
              <a:rPr lang="el-GR" sz="2800" b="1" dirty="0" smtClean="0"/>
              <a:t>προγεννητικούς παράγοντες</a:t>
            </a:r>
            <a:r>
              <a:rPr lang="el-GR" sz="2800" dirty="0" smtClean="0"/>
              <a:t>, αλλά </a:t>
            </a:r>
            <a:r>
              <a:rPr lang="el-GR" sz="2800" b="1" smtClean="0"/>
              <a:t>όχι ότι είναι </a:t>
            </a:r>
            <a:r>
              <a:rPr lang="el-GR" sz="2800" b="1" dirty="0" smtClean="0"/>
              <a:t>κληρονομικός</a:t>
            </a:r>
            <a:endParaRPr lang="en-GB" sz="2800" b="1" dirty="0">
              <a:solidFill>
                <a:srgbClr val="7030A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ΣΚΟΠΟΣ ΤΟΥ ΑΡΘΡΟΥ</a:t>
            </a:r>
            <a:endParaRPr lang="en-GB" dirty="0"/>
          </a:p>
        </p:txBody>
      </p:sp>
      <p:sp>
        <p:nvSpPr>
          <p:cNvPr id="3" name="Content Placeholder 2"/>
          <p:cNvSpPr>
            <a:spLocks noGrp="1"/>
          </p:cNvSpPr>
          <p:nvPr>
            <p:ph idx="1"/>
          </p:nvPr>
        </p:nvSpPr>
        <p:spPr/>
        <p:txBody>
          <a:bodyPr>
            <a:normAutofit lnSpcReduction="10000"/>
          </a:bodyPr>
          <a:lstStyle/>
          <a:p>
            <a:r>
              <a:rPr lang="el-GR" dirty="0" smtClean="0"/>
              <a:t>Ο σκοπός του άρθρου είναι να καταδείξει αν:</a:t>
            </a:r>
          </a:p>
          <a:p>
            <a:endParaRPr lang="el-GR" dirty="0" smtClean="0"/>
          </a:p>
          <a:p>
            <a:pPr>
              <a:buNone/>
            </a:pPr>
            <a:r>
              <a:rPr lang="el-GR" dirty="0" smtClean="0"/>
              <a:t>   </a:t>
            </a:r>
            <a:r>
              <a:rPr lang="el-GR" b="1" dirty="0" smtClean="0"/>
              <a:t>Υπάρχει κληρονομικότητα </a:t>
            </a:r>
            <a:r>
              <a:rPr lang="el-GR" dirty="0" smtClean="0"/>
              <a:t>στον σεξουαλικό προσανατολισμό και αν η κληρονομικότητα αυτή </a:t>
            </a:r>
            <a:r>
              <a:rPr lang="el-GR" b="1" dirty="0" smtClean="0"/>
              <a:t>είναι υποχρεωτική, αμετάβλητη, έμφυτη και ηθικά αποδεκτή. </a:t>
            </a:r>
          </a:p>
          <a:p>
            <a:pPr>
              <a:buNone/>
            </a:pPr>
            <a:r>
              <a:rPr lang="el-GR" dirty="0" smtClean="0"/>
              <a:t>   </a:t>
            </a:r>
          </a:p>
          <a:p>
            <a:pPr>
              <a:buNone/>
            </a:pPr>
            <a:r>
              <a:rPr lang="el-GR" b="1" dirty="0" smtClean="0"/>
              <a:t>  Το άρθρο είναι δομημένο </a:t>
            </a:r>
            <a:r>
              <a:rPr lang="el-GR" dirty="0" smtClean="0"/>
              <a:t>γύρω από τα είδη των </a:t>
            </a:r>
            <a:r>
              <a:rPr lang="el-GR" b="1" dirty="0" smtClean="0"/>
              <a:t>ερωτήσεων</a:t>
            </a:r>
            <a:r>
              <a:rPr lang="el-GR" dirty="0" smtClean="0"/>
              <a:t> που οι </a:t>
            </a:r>
            <a:r>
              <a:rPr lang="el-GR" b="1" dirty="0" smtClean="0"/>
              <a:t>μαθητές</a:t>
            </a:r>
            <a:r>
              <a:rPr lang="el-GR" dirty="0" smtClean="0"/>
              <a:t> ή οι </a:t>
            </a:r>
            <a:r>
              <a:rPr lang="el-GR" b="1" dirty="0" smtClean="0"/>
              <a:t>άνθρωποι</a:t>
            </a:r>
            <a:r>
              <a:rPr lang="el-GR" dirty="0" smtClean="0"/>
              <a:t> μη εξοικειωμένοι με πρόσφατες έρευνες στο πεδίο αυτό,  μπορεί να εκφράσουν.</a:t>
            </a:r>
            <a:endParaRPr lang="en-GB" dirty="0" smtClean="0"/>
          </a:p>
          <a:p>
            <a:pPr>
              <a:buNone/>
            </a:pPr>
            <a:endParaRPr lang="el-GR" dirty="0" smtClean="0"/>
          </a:p>
          <a:p>
            <a:pPr>
              <a:buNone/>
            </a:pPr>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l-GR" dirty="0" err="1" smtClean="0"/>
              <a:t>Επιλογοσ</a:t>
            </a:r>
            <a:r>
              <a:rPr lang="el-GR" dirty="0" smtClean="0"/>
              <a:t> -</a:t>
            </a:r>
            <a:r>
              <a:rPr lang="el-GR" dirty="0" err="1" smtClean="0"/>
              <a:t>συμπερασματα</a:t>
            </a:r>
            <a:endParaRPr lang="en-GB"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239000" cy="1584176"/>
          </a:xfrm>
        </p:spPr>
        <p:txBody>
          <a:bodyPr>
            <a:noAutofit/>
          </a:bodyPr>
          <a:lstStyle/>
          <a:p>
            <a:r>
              <a:rPr lang="el-GR" sz="2800" dirty="0" err="1" smtClean="0"/>
              <a:t>Τελικα</a:t>
            </a:r>
            <a:r>
              <a:rPr lang="el-GR" sz="2800" dirty="0" smtClean="0"/>
              <a:t> ποια είναι η </a:t>
            </a:r>
            <a:r>
              <a:rPr lang="el-GR" sz="2800" dirty="0" err="1" smtClean="0"/>
              <a:t>σχεση</a:t>
            </a:r>
            <a:r>
              <a:rPr lang="el-GR" sz="2800" dirty="0" smtClean="0"/>
              <a:t> μεταξύ </a:t>
            </a:r>
            <a:r>
              <a:rPr lang="el-GR" sz="2800" dirty="0" err="1" smtClean="0"/>
              <a:t>γονιδιων</a:t>
            </a:r>
            <a:r>
              <a:rPr lang="el-GR" sz="2800" dirty="0" smtClean="0"/>
              <a:t> και σεξουαλικού </a:t>
            </a:r>
            <a:r>
              <a:rPr lang="el-GR" sz="2800" dirty="0" err="1" smtClean="0"/>
              <a:t>προσανατολισμου</a:t>
            </a:r>
            <a:r>
              <a:rPr lang="el-GR" sz="2800" dirty="0" smtClean="0"/>
              <a:t>;;</a:t>
            </a:r>
            <a:endParaRPr lang="en-GB" sz="2800" dirty="0"/>
          </a:p>
        </p:txBody>
      </p:sp>
      <p:sp>
        <p:nvSpPr>
          <p:cNvPr id="3" name="Content Placeholder 2"/>
          <p:cNvSpPr>
            <a:spLocks noGrp="1"/>
          </p:cNvSpPr>
          <p:nvPr>
            <p:ph idx="1"/>
          </p:nvPr>
        </p:nvSpPr>
        <p:spPr>
          <a:xfrm>
            <a:off x="457200" y="1609416"/>
            <a:ext cx="7239000" cy="5248584"/>
          </a:xfrm>
        </p:spPr>
        <p:txBody>
          <a:bodyPr/>
          <a:lstStyle/>
          <a:p>
            <a:pPr marL="514350" indent="-514350">
              <a:buFont typeface="+mj-lt"/>
              <a:buAutoNum type="arabicPeriod"/>
            </a:pPr>
            <a:endParaRPr lang="el-GR" dirty="0" smtClean="0"/>
          </a:p>
          <a:p>
            <a:pPr marL="514350" indent="-514350"/>
            <a:r>
              <a:rPr lang="el-GR" dirty="0" smtClean="0"/>
              <a:t>Η ομοφυλοφιλία φαίνεται να </a:t>
            </a:r>
            <a:r>
              <a:rPr lang="el-GR" b="1" dirty="0" smtClean="0">
                <a:solidFill>
                  <a:srgbClr val="7030A0"/>
                </a:solidFill>
              </a:rPr>
              <a:t>λειτουργεί σε οικογένειες </a:t>
            </a:r>
            <a:r>
              <a:rPr lang="el-GR" dirty="0" smtClean="0"/>
              <a:t>και οι μελέτες έχουν διαπιστώσει ότι </a:t>
            </a:r>
            <a:r>
              <a:rPr lang="el-GR" b="1" dirty="0" smtClean="0">
                <a:solidFill>
                  <a:srgbClr val="7030A0"/>
                </a:solidFill>
              </a:rPr>
              <a:t>τα γονίδια διαδραματίζουν ουσιαστικό ρόλο</a:t>
            </a:r>
            <a:r>
              <a:rPr lang="el-GR" dirty="0" smtClean="0"/>
              <a:t> στην εξήγηση των ατομικών διαφορών στον σεξουαλικό προσανατολισμό.</a:t>
            </a:r>
          </a:p>
          <a:p>
            <a:pPr marL="514350" indent="-514350"/>
            <a:r>
              <a:rPr lang="el-GR" dirty="0" smtClean="0"/>
              <a:t>Υπάρχουν κάποιες ενδείξεις ότι </a:t>
            </a:r>
            <a:r>
              <a:rPr lang="el-GR" b="1" dirty="0" smtClean="0">
                <a:solidFill>
                  <a:srgbClr val="7030A0"/>
                </a:solidFill>
              </a:rPr>
              <a:t>μια περιοχή στο Χ το χρωμόσωμα μπορεί να επηρεάσει </a:t>
            </a:r>
            <a:r>
              <a:rPr lang="el-GR" dirty="0" smtClean="0"/>
              <a:t>τον σεξουαλικό προσανατολισμό των ανδρών, αλλά χρειάζεται περαιτέρω έρευνα και βρίσκεται σε εξέλιξη.</a:t>
            </a:r>
            <a:endParaRPr lang="en-GB"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239000" cy="6195088"/>
          </a:xfrm>
        </p:spPr>
        <p:txBody>
          <a:bodyPr>
            <a:normAutofit/>
          </a:bodyPr>
          <a:lstStyle/>
          <a:p>
            <a:pPr marL="514350" indent="-514350">
              <a:buNone/>
            </a:pPr>
            <a:endParaRPr lang="el-GR" dirty="0" smtClean="0"/>
          </a:p>
          <a:p>
            <a:pPr marL="514350" indent="-514350">
              <a:buFont typeface="+mj-lt"/>
              <a:buAutoNum type="arabicPeriod"/>
            </a:pPr>
            <a:endParaRPr lang="el-GR" dirty="0" smtClean="0"/>
          </a:p>
          <a:p>
            <a:pPr marL="514350" indent="-514350"/>
            <a:r>
              <a:rPr lang="el-GR" dirty="0" smtClean="0"/>
              <a:t>η </a:t>
            </a:r>
            <a:r>
              <a:rPr lang="el-GR" b="1" dirty="0" smtClean="0">
                <a:solidFill>
                  <a:srgbClr val="7030A0"/>
                </a:solidFill>
              </a:rPr>
              <a:t>γενετική της ομοφυλοφιλίας </a:t>
            </a:r>
            <a:r>
              <a:rPr lang="el-GR" dirty="0" smtClean="0"/>
              <a:t>πρέπει να είναι </a:t>
            </a:r>
            <a:r>
              <a:rPr lang="el-GR" b="1" dirty="0" smtClean="0">
                <a:solidFill>
                  <a:srgbClr val="CC0099"/>
                </a:solidFill>
              </a:rPr>
              <a:t>διαφορετική</a:t>
            </a:r>
            <a:r>
              <a:rPr lang="el-GR" dirty="0" smtClean="0"/>
              <a:t> για </a:t>
            </a:r>
            <a:r>
              <a:rPr lang="el-GR" b="1" dirty="0" smtClean="0">
                <a:solidFill>
                  <a:srgbClr val="7030A0"/>
                </a:solidFill>
              </a:rPr>
              <a:t>τους άνδρες </a:t>
            </a:r>
            <a:r>
              <a:rPr lang="el-GR" dirty="0" smtClean="0"/>
              <a:t>και </a:t>
            </a:r>
            <a:r>
              <a:rPr lang="el-GR" b="1" dirty="0" smtClean="0">
                <a:solidFill>
                  <a:srgbClr val="7030A0"/>
                </a:solidFill>
              </a:rPr>
              <a:t>τις γυναίκες.</a:t>
            </a:r>
          </a:p>
          <a:p>
            <a:pPr marL="514350" indent="-514350">
              <a:buFont typeface="+mj-lt"/>
              <a:buAutoNum type="arabicPeriod"/>
            </a:pPr>
            <a:endParaRPr lang="el-GR" b="1" dirty="0" smtClean="0">
              <a:solidFill>
                <a:srgbClr val="7030A0"/>
              </a:solidFill>
            </a:endParaRPr>
          </a:p>
          <a:p>
            <a:pPr marL="514350" indent="-514350"/>
            <a:r>
              <a:rPr lang="el-GR" b="1" dirty="0" smtClean="0">
                <a:solidFill>
                  <a:srgbClr val="7030A0"/>
                </a:solidFill>
              </a:rPr>
              <a:t>Η υπόθεση μητρικής </a:t>
            </a:r>
            <a:r>
              <a:rPr lang="el-GR" b="1" dirty="0" err="1" smtClean="0">
                <a:solidFill>
                  <a:srgbClr val="7030A0"/>
                </a:solidFill>
              </a:rPr>
              <a:t>ανοσοαπόκρισης</a:t>
            </a:r>
            <a:r>
              <a:rPr lang="el-GR" b="1" dirty="0" smtClean="0">
                <a:solidFill>
                  <a:srgbClr val="7030A0"/>
                </a:solidFill>
              </a:rPr>
              <a:t> </a:t>
            </a:r>
            <a:r>
              <a:rPr lang="el-GR" dirty="0" smtClean="0"/>
              <a:t>αντικαθιστά την </a:t>
            </a:r>
            <a:r>
              <a:rPr lang="el-GR" dirty="0" err="1" smtClean="0"/>
              <a:t>κοινωνικοβιολογική</a:t>
            </a:r>
            <a:r>
              <a:rPr lang="el-GR" dirty="0" smtClean="0"/>
              <a:t> υπόθεση επιλογής συγγενών ως κυρίαρχη θεωρία όσον αφορά τη </a:t>
            </a:r>
            <a:r>
              <a:rPr lang="el-GR" b="1" dirty="0" smtClean="0">
                <a:solidFill>
                  <a:srgbClr val="7030A0"/>
                </a:solidFill>
              </a:rPr>
              <a:t>τελική αιτία της ανδρικής ομοφυλοφιλίας.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476250"/>
            <a:ext cx="7777163" cy="6121400"/>
          </a:xfrm>
        </p:spPr>
        <p:txBody>
          <a:bodyPr>
            <a:normAutofit/>
          </a:bodyPr>
          <a:lstStyle/>
          <a:p>
            <a:pPr marL="514350" indent="-514350"/>
            <a:r>
              <a:rPr lang="el-GR" b="1" dirty="0" smtClean="0">
                <a:solidFill>
                  <a:srgbClr val="7030A0"/>
                </a:solidFill>
              </a:rPr>
              <a:t>Το ενδιαφέρον για τη γενετική αιτιότητα του γενετήσιου προσανατολισμού </a:t>
            </a:r>
            <a:r>
              <a:rPr lang="el-GR" dirty="0" smtClean="0"/>
              <a:t>είναι που </a:t>
            </a:r>
            <a:r>
              <a:rPr lang="el-GR" b="1" dirty="0" smtClean="0"/>
              <a:t>οδηγείται</a:t>
            </a:r>
            <a:r>
              <a:rPr lang="el-GR" dirty="0" smtClean="0"/>
              <a:t> σε μεγάλο βαθμό από </a:t>
            </a:r>
            <a:r>
              <a:rPr lang="el-GR" sz="2800" b="1" dirty="0" smtClean="0">
                <a:solidFill>
                  <a:schemeClr val="accent5">
                    <a:lumMod val="75000"/>
                  </a:schemeClr>
                </a:solidFill>
              </a:rPr>
              <a:t>την κοινωνική και πολιτική αντιπαράθεση</a:t>
            </a:r>
            <a:r>
              <a:rPr lang="el-GR" b="1" dirty="0" smtClean="0">
                <a:solidFill>
                  <a:srgbClr val="7030A0"/>
                </a:solidFill>
              </a:rPr>
              <a:t> </a:t>
            </a:r>
            <a:r>
              <a:rPr lang="el-GR" dirty="0" smtClean="0"/>
              <a:t>για το καθεστώς των ομοφυλοφίλων και των ομοφυλοφιλικών σχέσεων στο σύγχρονο πολιτισμό</a:t>
            </a:r>
          </a:p>
          <a:p>
            <a:pPr marL="514350" indent="-514350"/>
            <a:r>
              <a:rPr lang="el-GR" dirty="0" smtClean="0"/>
              <a:t>είναι σημαντικό να εκτιμήσουμε το γεγονός ότι </a:t>
            </a:r>
            <a:r>
              <a:rPr lang="el-GR" b="1" dirty="0" smtClean="0">
                <a:solidFill>
                  <a:srgbClr val="7030A0"/>
                </a:solidFill>
              </a:rPr>
              <a:t>η κληρονομικότητα </a:t>
            </a:r>
            <a:r>
              <a:rPr lang="el-GR" dirty="0" smtClean="0"/>
              <a:t>ενός χαρακτηριστικού παρέχει </a:t>
            </a:r>
            <a:r>
              <a:rPr lang="el-GR" sz="2800" b="1" dirty="0" smtClean="0">
                <a:solidFill>
                  <a:schemeClr val="accent5">
                    <a:lumMod val="75000"/>
                  </a:schemeClr>
                </a:solidFill>
              </a:rPr>
              <a:t>λίγες πληροφορίες </a:t>
            </a:r>
            <a:r>
              <a:rPr lang="el-GR" dirty="0" smtClean="0"/>
              <a:t>για το βαθμό στον οποίο είναι </a:t>
            </a:r>
            <a:r>
              <a:rPr lang="el-GR" b="1" dirty="0" smtClean="0">
                <a:solidFill>
                  <a:srgbClr val="7030A0"/>
                </a:solidFill>
              </a:rPr>
              <a:t>αναγκαστικός , αμετάβλητος, έμφυτος </a:t>
            </a:r>
            <a:r>
              <a:rPr lang="el-GR" dirty="0" smtClean="0"/>
              <a:t>ή, κυρίως, </a:t>
            </a:r>
            <a:r>
              <a:rPr lang="el-GR" b="1" dirty="0" smtClean="0">
                <a:solidFill>
                  <a:srgbClr val="7030A0"/>
                </a:solidFill>
              </a:rPr>
              <a:t>ηθικά αποδεκτός.</a:t>
            </a:r>
            <a:endParaRPr lang="en-GB" b="1" dirty="0" smtClean="0">
              <a:solidFill>
                <a:srgbClr val="7030A0"/>
              </a:solidFill>
            </a:endParaRPr>
          </a:p>
          <a:p>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9552" y="836712"/>
            <a:ext cx="7239000" cy="4827563"/>
          </a:xfrm>
        </p:spPr>
        <p:txBody>
          <a:bodyPr/>
          <a:lstStyle/>
          <a:p>
            <a:pPr>
              <a:buNone/>
            </a:pPr>
            <a:r>
              <a:rPr lang="el-GR" sz="4000" dirty="0" smtClean="0"/>
              <a:t>  Όλοι οι άνθρωποι πρέπει να αντιμετωπίζονται με αξιοπρέπεια και σεβασμό ανεξάρτητα από τον σεξουαλικό τους προσανατολισμό</a:t>
            </a:r>
            <a:r>
              <a:rPr lang="el-GR" dirty="0" smtClean="0"/>
              <a:t>.</a:t>
            </a:r>
            <a:endParaRPr lang="en-GB"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err="1" smtClean="0"/>
              <a:t>Ευχαριστω</a:t>
            </a:r>
            <a:r>
              <a:rPr lang="el-GR" dirty="0" smtClean="0"/>
              <a:t> για την </a:t>
            </a:r>
            <a:r>
              <a:rPr lang="el-GR" dirty="0" err="1" smtClean="0"/>
              <a:t>προσοχη</a:t>
            </a:r>
            <a:r>
              <a:rPr lang="el-GR" dirty="0" smtClean="0"/>
              <a:t> σας  </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366868" y="533400"/>
            <a:ext cx="5309588" cy="4263752"/>
          </a:xfrm>
        </p:spPr>
        <p:txBody>
          <a:bodyPr/>
          <a:lstStyle/>
          <a:p>
            <a:r>
              <a:rPr lang="el-GR" sz="4400" dirty="0" smtClean="0"/>
              <a:t>πως οι επιστήμονες </a:t>
            </a:r>
            <a:r>
              <a:rPr lang="el-GR" sz="4400" dirty="0" err="1" smtClean="0"/>
              <a:t>ΚΑΘορΙζουν</a:t>
            </a:r>
            <a:r>
              <a:rPr lang="el-GR" sz="4400" dirty="0" smtClean="0"/>
              <a:t> τον ΣΕΞΟΥΑΛΙΚΟ </a:t>
            </a:r>
            <a:r>
              <a:rPr lang="el-GR" sz="4400" dirty="0" err="1" smtClean="0"/>
              <a:t>προσανατολισμΟ</a:t>
            </a:r>
            <a:r>
              <a:rPr lang="el-GR" sz="4400" dirty="0" smtClean="0"/>
              <a: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20040"/>
            <a:ext cx="7012632" cy="1143000"/>
          </a:xfrm>
        </p:spPr>
        <p:txBody>
          <a:bodyPr>
            <a:normAutofit/>
          </a:bodyPr>
          <a:lstStyle/>
          <a:p>
            <a:r>
              <a:rPr lang="el-GR" sz="4000" dirty="0" smtClean="0"/>
              <a:t> </a:t>
            </a:r>
            <a:r>
              <a:rPr lang="el-GR" sz="4000" dirty="0" err="1" smtClean="0"/>
              <a:t>κλιμακα</a:t>
            </a:r>
            <a:r>
              <a:rPr lang="el-GR" sz="4000" dirty="0" smtClean="0"/>
              <a:t> </a:t>
            </a:r>
            <a:r>
              <a:rPr lang="en-GB" sz="4000" dirty="0" smtClean="0"/>
              <a:t>Kinsey</a:t>
            </a:r>
            <a:endParaRPr lang="en-GB" sz="4000" dirty="0"/>
          </a:p>
        </p:txBody>
      </p:sp>
      <p:sp>
        <p:nvSpPr>
          <p:cNvPr id="3" name="Content Placeholder 2"/>
          <p:cNvSpPr>
            <a:spLocks noGrp="1"/>
          </p:cNvSpPr>
          <p:nvPr>
            <p:ph idx="1"/>
          </p:nvPr>
        </p:nvSpPr>
        <p:spPr/>
        <p:txBody>
          <a:bodyPr>
            <a:normAutofit lnSpcReduction="10000"/>
          </a:bodyPr>
          <a:lstStyle/>
          <a:p>
            <a:pPr>
              <a:buNone/>
            </a:pPr>
            <a:r>
              <a:rPr lang="el-GR" dirty="0" smtClean="0"/>
              <a:t>  (</a:t>
            </a:r>
            <a:r>
              <a:rPr lang="en-GB" dirty="0" smtClean="0"/>
              <a:t>Kinsey</a:t>
            </a:r>
            <a:r>
              <a:rPr lang="el-GR" dirty="0" smtClean="0"/>
              <a:t>, </a:t>
            </a:r>
            <a:r>
              <a:rPr lang="en-GB" dirty="0" smtClean="0"/>
              <a:t>Pomeroy</a:t>
            </a:r>
            <a:r>
              <a:rPr lang="el-GR" dirty="0" smtClean="0"/>
              <a:t>, και </a:t>
            </a:r>
            <a:r>
              <a:rPr lang="en-GB" dirty="0" smtClean="0"/>
              <a:t>Martin</a:t>
            </a:r>
            <a:r>
              <a:rPr lang="el-GR" dirty="0" smtClean="0"/>
              <a:t> 1948) </a:t>
            </a:r>
          </a:p>
          <a:p>
            <a:r>
              <a:rPr lang="el-GR" dirty="0" smtClean="0"/>
              <a:t>Χρησιμοποιείται σε όλες σχεδόν τις επιστημονικές μελέτες</a:t>
            </a:r>
          </a:p>
          <a:p>
            <a:endParaRPr lang="el-GR" dirty="0" smtClean="0"/>
          </a:p>
          <a:p>
            <a:r>
              <a:rPr lang="el-GR" dirty="0" smtClean="0"/>
              <a:t>Έχει ερωτήσεις σχετικά με τις σεξουαλικές επιθυμίες, συμπεριφορές, φαντασιώσεις και ταυτότητα του ατόμου</a:t>
            </a:r>
          </a:p>
          <a:p>
            <a:endParaRPr lang="el-GR" dirty="0" smtClean="0"/>
          </a:p>
          <a:p>
            <a:r>
              <a:rPr lang="el-GR" dirty="0" smtClean="0"/>
              <a:t>Κάνει ταξινόμηση σε 7/θμια κλίμακα:</a:t>
            </a:r>
          </a:p>
          <a:p>
            <a:pPr>
              <a:buNone/>
            </a:pPr>
            <a:r>
              <a:rPr lang="el-GR" dirty="0" smtClean="0"/>
              <a:t>   0=αποκλειστικα ετεροφυλόφιλοι έως </a:t>
            </a:r>
          </a:p>
          <a:p>
            <a:pPr>
              <a:buNone/>
            </a:pPr>
            <a:r>
              <a:rPr lang="el-GR" dirty="0" smtClean="0"/>
              <a:t>   6=αποκλειστικά ομοφυλόφιλοι</a:t>
            </a:r>
          </a:p>
          <a:p>
            <a:pPr>
              <a:buNone/>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umblr_inline_nvuwm8zGqh1s0q1be_640.png"/>
          <p:cNvPicPr>
            <a:picLocks noGrp="1" noChangeAspect="1"/>
          </p:cNvPicPr>
          <p:nvPr>
            <p:ph idx="4294967295"/>
          </p:nvPr>
        </p:nvPicPr>
        <p:blipFill>
          <a:blip r:embed="rId2" cstate="print"/>
          <a:stretch>
            <a:fillRect/>
          </a:stretch>
        </p:blipFill>
        <p:spPr>
          <a:xfrm>
            <a:off x="122478" y="2205039"/>
            <a:ext cx="8011872" cy="2880146"/>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476672"/>
            <a:ext cx="7239000" cy="5979691"/>
          </a:xfrm>
        </p:spPr>
        <p:txBody>
          <a:bodyPr>
            <a:normAutofit/>
          </a:bodyPr>
          <a:lstStyle/>
          <a:p>
            <a:r>
              <a:rPr lang="el-GR" dirty="0" smtClean="0"/>
              <a:t>Οι </a:t>
            </a:r>
            <a:r>
              <a:rPr lang="el-GR" b="1" dirty="0" smtClean="0"/>
              <a:t>περισσότεροι</a:t>
            </a:r>
            <a:r>
              <a:rPr lang="el-GR" dirty="0" smtClean="0"/>
              <a:t> άνθρωποι συγκεντρώνονται γύρω από το </a:t>
            </a:r>
            <a:r>
              <a:rPr lang="el-GR" b="1" dirty="0" smtClean="0"/>
              <a:t>«ετεροφυλόφιλο» τέλος</a:t>
            </a:r>
            <a:r>
              <a:rPr lang="el-GR" dirty="0" smtClean="0"/>
              <a:t>, ενώ υπάρχει ένα μικρότερο συγκρότημα στο άλλο, το «ομοφυλοφιλικό» τέλος. </a:t>
            </a:r>
          </a:p>
          <a:p>
            <a:endParaRPr lang="el-GR" dirty="0" smtClean="0"/>
          </a:p>
          <a:p>
            <a:endParaRPr lang="el-GR" dirty="0" smtClean="0"/>
          </a:p>
          <a:p>
            <a:r>
              <a:rPr lang="el-GR" dirty="0" smtClean="0"/>
              <a:t>υπάρχουν </a:t>
            </a:r>
            <a:r>
              <a:rPr lang="el-GR" b="1" dirty="0" smtClean="0"/>
              <a:t>περισσότερα αρσενικά από τα θηλυκά στο ομοφυλοφιλικό τέλος </a:t>
            </a:r>
            <a:r>
              <a:rPr lang="el-GR" dirty="0" smtClean="0"/>
              <a:t>του φάσματος. </a:t>
            </a:r>
            <a:r>
              <a:rPr lang="el-GR" b="1" dirty="0" smtClean="0"/>
              <a:t>Τα θηλυκά </a:t>
            </a:r>
            <a:r>
              <a:rPr lang="el-GR" dirty="0" smtClean="0"/>
              <a:t>είναι επίσης ευρύτερα κατανεμημένα </a:t>
            </a:r>
            <a:r>
              <a:rPr lang="el-GR" b="1" dirty="0" smtClean="0"/>
              <a:t>στη μέση του φάσματος </a:t>
            </a:r>
            <a:r>
              <a:rPr lang="el-GR" dirty="0" smtClean="0"/>
              <a:t>ενώ τα αρσενικά τείνουν να συσσωρεύονται στα άκρα.</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239000" cy="6195088"/>
          </a:xfrm>
        </p:spPr>
        <p:txBody>
          <a:bodyPr/>
          <a:lstStyle/>
          <a:p>
            <a:r>
              <a:rPr lang="el-GR" dirty="0" smtClean="0"/>
              <a:t>Στην πράξη, επειδή οι περισσότεροι </a:t>
            </a:r>
            <a:r>
              <a:rPr lang="el-GR" b="1" dirty="0" smtClean="0"/>
              <a:t>ερευνητές</a:t>
            </a:r>
            <a:r>
              <a:rPr lang="el-GR" dirty="0" smtClean="0"/>
              <a:t> ενδιαφέρονται:</a:t>
            </a:r>
          </a:p>
          <a:p>
            <a:r>
              <a:rPr lang="el-GR" dirty="0" smtClean="0"/>
              <a:t>μόνο σε άτομα των οποίων </a:t>
            </a:r>
            <a:r>
              <a:rPr lang="el-GR" b="1" dirty="0" smtClean="0"/>
              <a:t>ο σεξουαλικός προσανατολισμός βρίσκεται σε ένα ή το άλλο από τα άκρα, </a:t>
            </a:r>
            <a:endParaRPr lang="el-GR" dirty="0" smtClean="0"/>
          </a:p>
          <a:p>
            <a:r>
              <a:rPr lang="el-GR" dirty="0" smtClean="0"/>
              <a:t>απλοποιούν τις επτά κατηγορίες </a:t>
            </a:r>
            <a:r>
              <a:rPr lang="en-GB" dirty="0" smtClean="0"/>
              <a:t>Kinsey</a:t>
            </a:r>
            <a:r>
              <a:rPr lang="el-GR" dirty="0" smtClean="0"/>
              <a:t> σε μια ευκολότερη διαχείριση </a:t>
            </a:r>
            <a:r>
              <a:rPr lang="el-GR" b="1" dirty="0" smtClean="0"/>
              <a:t>δύο ή τριών κατηγοριών</a:t>
            </a:r>
            <a:endParaRPr lang="en-GB" b="1" dirty="0" smtClean="0"/>
          </a:p>
          <a:p>
            <a:endParaRPr lang="en-GB" dirty="0"/>
          </a:p>
        </p:txBody>
      </p:sp>
      <p:pic>
        <p:nvPicPr>
          <p:cNvPr id="4" name="Picture 3" descr="images (12).jpg"/>
          <p:cNvPicPr>
            <a:picLocks noChangeAspect="1"/>
          </p:cNvPicPr>
          <p:nvPr/>
        </p:nvPicPr>
        <p:blipFill>
          <a:blip r:embed="rId2" cstate="print"/>
          <a:stretch>
            <a:fillRect/>
          </a:stretch>
        </p:blipFill>
        <p:spPr>
          <a:xfrm>
            <a:off x="539552" y="3754879"/>
            <a:ext cx="7128792" cy="3103121"/>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2153</TotalTime>
  <Words>1983</Words>
  <Application>Microsoft Office PowerPoint</Application>
  <PresentationFormat>On-screen Show (4:3)</PresentationFormat>
  <Paragraphs>204</Paragraphs>
  <Slides>45</Slides>
  <Notes>2</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Opulent</vt:lpstr>
      <vt:lpstr>Biological Explanations of Human Sexuality  The Genetic Basis of Sexual Orientation</vt:lpstr>
      <vt:lpstr>Βιολογικές Επεξηγήσεις της ανθρώπινης σεξουαλικότητας:   Η γενετική βάση του σεξουαλικού προσανατολισμού </vt:lpstr>
      <vt:lpstr>ΤΑ ΓΟΝΙΔΙΑ ΚΑΝΟΥΝ ΤΟΥΣ ΑΝΘΡΩΠΟΥΣ  ΓΚΕΙ; </vt:lpstr>
      <vt:lpstr>ΣΚΟΠΟΣ ΤΟΥ ΑΡΘΡΟΥ</vt:lpstr>
      <vt:lpstr>πως οι επιστήμονες ΚΑΘορΙζουν τον ΣΕΞΟΥΑΛΙΚΟ προσανατολισμΟ;</vt:lpstr>
      <vt:lpstr> κλιμακα Kinsey</vt:lpstr>
      <vt:lpstr>Slide 7</vt:lpstr>
      <vt:lpstr>Slide 8</vt:lpstr>
      <vt:lpstr>Slide 9</vt:lpstr>
      <vt:lpstr>«Υπαρχει γκει γονιδιο;ισως είναι το λαθοσ ερωτημα</vt:lpstr>
      <vt:lpstr>τρεις μεθοδοι ερευνας για την διερευνηση της υπαρξης γενετικων επιρροων:</vt:lpstr>
      <vt:lpstr>1. Μελετες σε γενεαλογικα δεντρα οικογενειων :</vt:lpstr>
      <vt:lpstr>πρότυπο μετάδοσης σε οικογενειεσ: με αυτοσωμικο ή φυλοσυνδετο τροπο; </vt:lpstr>
      <vt:lpstr>Χρωμοσωματα ανδρα</vt:lpstr>
      <vt:lpstr>Μεταβιβαση φυλετικων χρωμοσωματων στον ανδρα απο τους γονεισ</vt:lpstr>
      <vt:lpstr>Τι εδειξαν οι Μελετεσ σε οικογενειεσ:</vt:lpstr>
      <vt:lpstr>Slide 17</vt:lpstr>
      <vt:lpstr>Δεδομενα απο οικογενειεσ: ποσοστα</vt:lpstr>
      <vt:lpstr>Slide 19</vt:lpstr>
      <vt:lpstr>        Οι οικογενειακες μελετες  δειχνουν: </vt:lpstr>
      <vt:lpstr>2. μελετες σε διδυμα αδελφια</vt:lpstr>
      <vt:lpstr>Αν και:</vt:lpstr>
      <vt:lpstr>3. Μοριακεσ γενετικεσ μελετεσ</vt:lpstr>
      <vt:lpstr>Ευρηματα  μοριακων γενετικων μελετων</vt:lpstr>
      <vt:lpstr>Slide 25</vt:lpstr>
      <vt:lpstr>Slide 26</vt:lpstr>
      <vt:lpstr>πως θα μπορουσε η ομοφυλοφιλια να εχει εξελιχθει;</vt:lpstr>
      <vt:lpstr>    ‘‘empirical adaptationists’’(εξελικτικοι):  </vt:lpstr>
      <vt:lpstr>Slide 29</vt:lpstr>
      <vt:lpstr>«Kin selection hypothesis»</vt:lpstr>
      <vt:lpstr>Slide 31</vt:lpstr>
      <vt:lpstr>nonadaptationist hypothesis ΌΧΙ ΠΡΟΣΑΡΜΟΣΤΙΚΗ ΥΠΟΘΕΣΗ</vt:lpstr>
      <vt:lpstr>Αποτελεσμα αυτησ της αντιδρασησ:</vt:lpstr>
      <vt:lpstr>Sexual orientation, fraternal birth order, and the maternal immune hypothesis: a review. Bogaert AF1, Skorska M. </vt:lpstr>
      <vt:lpstr>   αν ο σεξουαλικός προσανατολισμός είναι κληρονομικος αυτό σημαινει οτι ειναι υποχρεωΤΙΚΟΣ, αμεταβλητοΣ, και εμφυτΟΣ;;;; </vt:lpstr>
      <vt:lpstr>1.Λογω Κληρονομικοτητασ=ηθικα   αποδεκτοσ;;;(ο σεξουαλικοσ Προςαν/σμοσ)</vt:lpstr>
      <vt:lpstr>2.Λογω κληρονομικοτητασ= υποχρεωτικοσ;;;</vt:lpstr>
      <vt:lpstr>Λογω κληρονομικοτητασ = αμεταβλητοσ;;;</vt:lpstr>
      <vt:lpstr>Λογω κληρονομικοτητας =εμφυτοσ;;;</vt:lpstr>
      <vt:lpstr>Επιλογοσ -συμπερασματα</vt:lpstr>
      <vt:lpstr>Τελικα ποια είναι η σχεση μεταξύ γονιδιων και σεξουαλικού προσανατολισμου;;</vt:lpstr>
      <vt:lpstr>Slide 42</vt:lpstr>
      <vt:lpstr>Slide 43</vt:lpstr>
      <vt:lpstr>Slide 44</vt:lpstr>
      <vt:lpstr>Ευχαριστω για την προσοχη σας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Explanations of Human Sexuality The Genetic Basis of Sexual Orientation</dc:title>
  <dc:creator>Maria</dc:creator>
  <cp:lastModifiedBy>Maria</cp:lastModifiedBy>
  <cp:revision>49</cp:revision>
  <dcterms:created xsi:type="dcterms:W3CDTF">2018-06-10T11:26:07Z</dcterms:created>
  <dcterms:modified xsi:type="dcterms:W3CDTF">2018-06-12T13:09:42Z</dcterms:modified>
</cp:coreProperties>
</file>